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5"/>
  </p:notesMasterIdLst>
  <p:sldIdLst>
    <p:sldId id="319" r:id="rId2"/>
    <p:sldId id="256" r:id="rId3"/>
    <p:sldId id="312" r:id="rId4"/>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89" r:id="rId18"/>
    <p:sldId id="275" r:id="rId19"/>
    <p:sldId id="290" r:id="rId20"/>
    <p:sldId id="291" r:id="rId21"/>
    <p:sldId id="271" r:id="rId22"/>
    <p:sldId id="288" r:id="rId23"/>
    <p:sldId id="293" r:id="rId24"/>
    <p:sldId id="272" r:id="rId25"/>
    <p:sldId id="278" r:id="rId26"/>
    <p:sldId id="306" r:id="rId27"/>
    <p:sldId id="307" r:id="rId28"/>
    <p:sldId id="309" r:id="rId29"/>
    <p:sldId id="294" r:id="rId30"/>
    <p:sldId id="274" r:id="rId31"/>
    <p:sldId id="305" r:id="rId32"/>
    <p:sldId id="304" r:id="rId33"/>
    <p:sldId id="302" r:id="rId34"/>
    <p:sldId id="316" r:id="rId35"/>
    <p:sldId id="292" r:id="rId36"/>
    <p:sldId id="311" r:id="rId37"/>
    <p:sldId id="310" r:id="rId38"/>
    <p:sldId id="276" r:id="rId39"/>
    <p:sldId id="300" r:id="rId40"/>
    <p:sldId id="277" r:id="rId41"/>
    <p:sldId id="279" r:id="rId42"/>
    <p:sldId id="280" r:id="rId43"/>
    <p:sldId id="308" r:id="rId44"/>
    <p:sldId id="318" r:id="rId45"/>
    <p:sldId id="282" r:id="rId46"/>
    <p:sldId id="301" r:id="rId47"/>
    <p:sldId id="281" r:id="rId48"/>
    <p:sldId id="287" r:id="rId49"/>
    <p:sldId id="314" r:id="rId50"/>
    <p:sldId id="315" r:id="rId51"/>
    <p:sldId id="317" r:id="rId52"/>
    <p:sldId id="283" r:id="rId53"/>
    <p:sldId id="28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248" y="-2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0301837270344E-2"/>
          <c:y val="6.3476624015748037E-2"/>
          <c:w val="0.72886729002624673"/>
          <c:h val="0.83664296259842519"/>
        </c:manualLayout>
      </c:layout>
      <c:barChart>
        <c:barDir val="col"/>
        <c:grouping val="stacked"/>
        <c:varyColors val="0"/>
        <c:ser>
          <c:idx val="0"/>
          <c:order val="0"/>
          <c:tx>
            <c:strRef>
              <c:f>Sheet1!$B$1</c:f>
              <c:strCache>
                <c:ptCount val="1"/>
                <c:pt idx="0">
                  <c:v>% Support for Two-State Solution</c:v>
                </c:pt>
              </c:strCache>
            </c:strRef>
          </c:tx>
          <c:invertIfNegative val="0"/>
          <c:cat>
            <c:strRef>
              <c:f>Sheet1!$A$2:$A$3</c:f>
              <c:strCache>
                <c:ptCount val="2"/>
                <c:pt idx="0">
                  <c:v>Palestinians (Sept. 25-27, 2014)</c:v>
                </c:pt>
                <c:pt idx="1">
                  <c:v>Israelis (June 8-15, 2014)</c:v>
                </c:pt>
              </c:strCache>
            </c:strRef>
          </c:cat>
          <c:val>
            <c:numRef>
              <c:f>Sheet1!$B$2:$B$3</c:f>
              <c:numCache>
                <c:formatCode>General</c:formatCode>
                <c:ptCount val="2"/>
                <c:pt idx="0">
                  <c:v>52.6</c:v>
                </c:pt>
                <c:pt idx="1">
                  <c:v>62</c:v>
                </c:pt>
              </c:numCache>
            </c:numRef>
          </c:val>
        </c:ser>
        <c:dLbls>
          <c:showLegendKey val="0"/>
          <c:showVal val="0"/>
          <c:showCatName val="0"/>
          <c:showSerName val="0"/>
          <c:showPercent val="0"/>
          <c:showBubbleSize val="0"/>
        </c:dLbls>
        <c:gapWidth val="150"/>
        <c:overlap val="100"/>
        <c:axId val="141574528"/>
        <c:axId val="141576064"/>
      </c:barChart>
      <c:catAx>
        <c:axId val="141574528"/>
        <c:scaling>
          <c:orientation val="minMax"/>
        </c:scaling>
        <c:delete val="0"/>
        <c:axPos val="b"/>
        <c:majorTickMark val="out"/>
        <c:minorTickMark val="none"/>
        <c:tickLblPos val="nextTo"/>
        <c:crossAx val="141576064"/>
        <c:crosses val="autoZero"/>
        <c:auto val="1"/>
        <c:lblAlgn val="ctr"/>
        <c:lblOffset val="100"/>
        <c:noMultiLvlLbl val="0"/>
      </c:catAx>
      <c:valAx>
        <c:axId val="141576064"/>
        <c:scaling>
          <c:orientation val="minMax"/>
          <c:max val="100"/>
          <c:min val="0"/>
        </c:scaling>
        <c:delete val="0"/>
        <c:axPos val="l"/>
        <c:majorGridlines/>
        <c:numFmt formatCode="General" sourceLinked="1"/>
        <c:majorTickMark val="out"/>
        <c:minorTickMark val="none"/>
        <c:tickLblPos val="nextTo"/>
        <c:crossAx val="141574528"/>
        <c:crosses val="autoZero"/>
        <c:crossBetween val="between"/>
      </c:valAx>
    </c:plotArea>
    <c:legend>
      <c:legendPos val="r"/>
      <c:layout>
        <c:manualLayout>
          <c:xMode val="edge"/>
          <c:yMode val="edge"/>
          <c:x val="0.80551047438514634"/>
          <c:y val="8.8875308496885644E-2"/>
          <c:w val="0.19448952561485369"/>
          <c:h val="0.179573001136052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Strongly Support</c:v>
                </c:pt>
              </c:strCache>
            </c:strRef>
          </c:tx>
          <c:invertIfNegative val="0"/>
          <c:cat>
            <c:strRef>
              <c:f>Sheet1!$A$2:$A$3</c:f>
              <c:strCache>
                <c:ptCount val="2"/>
                <c:pt idx="0">
                  <c:v>Support (5% Strongly Support)</c:v>
                </c:pt>
                <c:pt idx="1">
                  <c:v>Oppose (5% Strongly Oppose)</c:v>
                </c:pt>
              </c:strCache>
            </c:strRef>
          </c:cat>
          <c:val>
            <c:numRef>
              <c:f>Sheet1!$B$2:$B$3</c:f>
              <c:numCache>
                <c:formatCode>General</c:formatCode>
                <c:ptCount val="2"/>
                <c:pt idx="0">
                  <c:v>57</c:v>
                </c:pt>
                <c:pt idx="1">
                  <c:v>40</c:v>
                </c:pt>
              </c:numCache>
            </c:numRef>
          </c:val>
        </c:ser>
        <c:dLbls>
          <c:showLegendKey val="0"/>
          <c:showVal val="0"/>
          <c:showCatName val="0"/>
          <c:showSerName val="0"/>
          <c:showPercent val="0"/>
          <c:showBubbleSize val="0"/>
        </c:dLbls>
        <c:gapWidth val="150"/>
        <c:overlap val="100"/>
        <c:axId val="156035328"/>
        <c:axId val="156037120"/>
      </c:barChart>
      <c:catAx>
        <c:axId val="156035328"/>
        <c:scaling>
          <c:orientation val="minMax"/>
        </c:scaling>
        <c:delete val="0"/>
        <c:axPos val="b"/>
        <c:majorTickMark val="out"/>
        <c:minorTickMark val="none"/>
        <c:tickLblPos val="nextTo"/>
        <c:crossAx val="156037120"/>
        <c:crosses val="autoZero"/>
        <c:auto val="1"/>
        <c:lblAlgn val="ctr"/>
        <c:lblOffset val="100"/>
        <c:noMultiLvlLbl val="0"/>
      </c:catAx>
      <c:valAx>
        <c:axId val="156037120"/>
        <c:scaling>
          <c:orientation val="minMax"/>
          <c:max val="100"/>
        </c:scaling>
        <c:delete val="0"/>
        <c:axPos val="l"/>
        <c:majorGridlines/>
        <c:numFmt formatCode="General" sourceLinked="1"/>
        <c:majorTickMark val="out"/>
        <c:minorTickMark val="none"/>
        <c:tickLblPos val="nextTo"/>
        <c:crossAx val="156035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8449505892294E-2"/>
          <c:y val="9.1420142279827893E-2"/>
          <c:w val="0.69054415895381493"/>
          <c:h val="0.55941044992624489"/>
        </c:manualLayout>
      </c:layout>
      <c:lineChart>
        <c:grouping val="standard"/>
        <c:varyColors val="0"/>
        <c:ser>
          <c:idx val="0"/>
          <c:order val="0"/>
          <c:tx>
            <c:strRef>
              <c:f>Sheet1!$B$1</c:f>
              <c:strCache>
                <c:ptCount val="1"/>
                <c:pt idx="0">
                  <c:v>Abbas</c:v>
                </c:pt>
              </c:strCache>
            </c:strRef>
          </c:tx>
          <c:marker>
            <c:spPr>
              <a:solidFill>
                <a:srgbClr val="FFC000"/>
              </a:solidFill>
            </c:spPr>
          </c:marker>
          <c:cat>
            <c:strRef>
              <c:f>Sheet1!$A$2:$A$28</c:f>
              <c:strCache>
                <c:ptCount val="27"/>
                <c:pt idx="0">
                  <c:v>June 5-7, 2008</c:v>
                </c:pt>
                <c:pt idx="1">
                  <c:v>Aug. 28-30, 2008</c:v>
                </c:pt>
                <c:pt idx="2">
                  <c:v>Dec. 3-5, 2008</c:v>
                </c:pt>
                <c:pt idx="3">
                  <c:v>March 5-7, 2009</c:v>
                </c:pt>
                <c:pt idx="4">
                  <c:v>May 21-23, 2009</c:v>
                </c:pt>
                <c:pt idx="5">
                  <c:v>Aug. 13-15, 2009</c:v>
                </c:pt>
                <c:pt idx="6">
                  <c:v>Dec. 10-12, 2009</c:v>
                </c:pt>
                <c:pt idx="7">
                  <c:v>March 4-6, 2010</c:v>
                </c:pt>
                <c:pt idx="8">
                  <c:v>June 10-13, 2010</c:v>
                </c:pt>
                <c:pt idx="9">
                  <c:v>Sept. 30-Oct. 2, 2010</c:v>
                </c:pt>
                <c:pt idx="10">
                  <c:v>Dec. 16-18, 2010</c:v>
                </c:pt>
                <c:pt idx="11">
                  <c:v>March 17-19, 2011</c:v>
                </c:pt>
                <c:pt idx="12">
                  <c:v>June 16-18, 2011</c:v>
                </c:pt>
                <c:pt idx="13">
                  <c:v>Sept. 15-17, 2011</c:v>
                </c:pt>
                <c:pt idx="14">
                  <c:v>Dec. 15-17, 2011</c:v>
                </c:pt>
                <c:pt idx="15">
                  <c:v>March 15-17, 2012</c:v>
                </c:pt>
                <c:pt idx="16">
                  <c:v>June 21-23, 2012</c:v>
                </c:pt>
                <c:pt idx="17">
                  <c:v>Sept. 13-15, 2012</c:v>
                </c:pt>
                <c:pt idx="18">
                  <c:v>Dec. 13-15, 2012</c:v>
                </c:pt>
                <c:pt idx="19">
                  <c:v>March 28-30, 2013</c:v>
                </c:pt>
                <c:pt idx="20">
                  <c:v>June 13-15, 2013</c:v>
                </c:pt>
                <c:pt idx="21">
                  <c:v>Sept. 19-21, 2013</c:v>
                </c:pt>
                <c:pt idx="22">
                  <c:v>Dec. 19-22, 2013</c:v>
                </c:pt>
                <c:pt idx="23">
                  <c:v>March 20-22, 2014</c:v>
                </c:pt>
                <c:pt idx="24">
                  <c:v>June 5-7, 2014</c:v>
                </c:pt>
                <c:pt idx="25">
                  <c:v>Aug. 26-30, 2014</c:v>
                </c:pt>
                <c:pt idx="26">
                  <c:v>Sept. 25-27, 2014</c:v>
                </c:pt>
              </c:strCache>
            </c:strRef>
          </c:cat>
          <c:val>
            <c:numRef>
              <c:f>Sheet1!$B$2:$B$28</c:f>
              <c:numCache>
                <c:formatCode>General</c:formatCode>
                <c:ptCount val="27"/>
                <c:pt idx="0">
                  <c:v>52.1</c:v>
                </c:pt>
                <c:pt idx="1">
                  <c:v>53.4</c:v>
                </c:pt>
                <c:pt idx="2">
                  <c:v>47.5</c:v>
                </c:pt>
                <c:pt idx="3">
                  <c:v>45.1</c:v>
                </c:pt>
                <c:pt idx="4">
                  <c:v>48.7</c:v>
                </c:pt>
                <c:pt idx="5">
                  <c:v>52.4</c:v>
                </c:pt>
                <c:pt idx="6">
                  <c:v>53.8</c:v>
                </c:pt>
                <c:pt idx="7">
                  <c:v>50.4</c:v>
                </c:pt>
                <c:pt idx="8">
                  <c:v>54.3</c:v>
                </c:pt>
                <c:pt idx="9">
                  <c:v>56.5</c:v>
                </c:pt>
                <c:pt idx="10">
                  <c:v>56.4</c:v>
                </c:pt>
                <c:pt idx="11">
                  <c:v>54.8</c:v>
                </c:pt>
                <c:pt idx="12">
                  <c:v>54.1</c:v>
                </c:pt>
                <c:pt idx="13">
                  <c:v>58.5</c:v>
                </c:pt>
                <c:pt idx="14">
                  <c:v>55.4</c:v>
                </c:pt>
                <c:pt idx="15">
                  <c:v>53.6</c:v>
                </c:pt>
                <c:pt idx="16">
                  <c:v>49.3</c:v>
                </c:pt>
                <c:pt idx="17">
                  <c:v>50.5</c:v>
                </c:pt>
                <c:pt idx="18">
                  <c:v>44.6</c:v>
                </c:pt>
                <c:pt idx="19">
                  <c:v>52.1</c:v>
                </c:pt>
                <c:pt idx="20">
                  <c:v>48.9</c:v>
                </c:pt>
                <c:pt idx="21">
                  <c:v>50.8</c:v>
                </c:pt>
                <c:pt idx="22">
                  <c:v>51.8</c:v>
                </c:pt>
                <c:pt idx="23">
                  <c:v>53.1</c:v>
                </c:pt>
                <c:pt idx="24">
                  <c:v>53.1</c:v>
                </c:pt>
                <c:pt idx="25">
                  <c:v>32.1</c:v>
                </c:pt>
                <c:pt idx="26">
                  <c:v>38.1</c:v>
                </c:pt>
              </c:numCache>
            </c:numRef>
          </c:val>
          <c:smooth val="0"/>
        </c:ser>
        <c:ser>
          <c:idx val="1"/>
          <c:order val="1"/>
          <c:tx>
            <c:strRef>
              <c:f>Sheet1!$C$1</c:f>
              <c:strCache>
                <c:ptCount val="1"/>
                <c:pt idx="0">
                  <c:v>Haniyeh</c:v>
                </c:pt>
              </c:strCache>
            </c:strRef>
          </c:tx>
          <c:marker>
            <c:spPr>
              <a:solidFill>
                <a:srgbClr val="00B050"/>
              </a:solidFill>
            </c:spPr>
          </c:marker>
          <c:cat>
            <c:strRef>
              <c:f>Sheet1!$A$2:$A$28</c:f>
              <c:strCache>
                <c:ptCount val="27"/>
                <c:pt idx="0">
                  <c:v>June 5-7, 2008</c:v>
                </c:pt>
                <c:pt idx="1">
                  <c:v>Aug. 28-30, 2008</c:v>
                </c:pt>
                <c:pt idx="2">
                  <c:v>Dec. 3-5, 2008</c:v>
                </c:pt>
                <c:pt idx="3">
                  <c:v>March 5-7, 2009</c:v>
                </c:pt>
                <c:pt idx="4">
                  <c:v>May 21-23, 2009</c:v>
                </c:pt>
                <c:pt idx="5">
                  <c:v>Aug. 13-15, 2009</c:v>
                </c:pt>
                <c:pt idx="6">
                  <c:v>Dec. 10-12, 2009</c:v>
                </c:pt>
                <c:pt idx="7">
                  <c:v>March 4-6, 2010</c:v>
                </c:pt>
                <c:pt idx="8">
                  <c:v>June 10-13, 2010</c:v>
                </c:pt>
                <c:pt idx="9">
                  <c:v>Sept. 30-Oct. 2, 2010</c:v>
                </c:pt>
                <c:pt idx="10">
                  <c:v>Dec. 16-18, 2010</c:v>
                </c:pt>
                <c:pt idx="11">
                  <c:v>March 17-19, 2011</c:v>
                </c:pt>
                <c:pt idx="12">
                  <c:v>June 16-18, 2011</c:v>
                </c:pt>
                <c:pt idx="13">
                  <c:v>Sept. 15-17, 2011</c:v>
                </c:pt>
                <c:pt idx="14">
                  <c:v>Dec. 15-17, 2011</c:v>
                </c:pt>
                <c:pt idx="15">
                  <c:v>March 15-17, 2012</c:v>
                </c:pt>
                <c:pt idx="16">
                  <c:v>June 21-23, 2012</c:v>
                </c:pt>
                <c:pt idx="17">
                  <c:v>Sept. 13-15, 2012</c:v>
                </c:pt>
                <c:pt idx="18">
                  <c:v>Dec. 13-15, 2012</c:v>
                </c:pt>
                <c:pt idx="19">
                  <c:v>March 28-30, 2013</c:v>
                </c:pt>
                <c:pt idx="20">
                  <c:v>June 13-15, 2013</c:v>
                </c:pt>
                <c:pt idx="21">
                  <c:v>Sept. 19-21, 2013</c:v>
                </c:pt>
                <c:pt idx="22">
                  <c:v>Dec. 19-22, 2013</c:v>
                </c:pt>
                <c:pt idx="23">
                  <c:v>March 20-22, 2014</c:v>
                </c:pt>
                <c:pt idx="24">
                  <c:v>June 5-7, 2014</c:v>
                </c:pt>
                <c:pt idx="25">
                  <c:v>Aug. 26-30, 2014</c:v>
                </c:pt>
                <c:pt idx="26">
                  <c:v>Sept. 25-27, 2014</c:v>
                </c:pt>
              </c:strCache>
            </c:strRef>
          </c:cat>
          <c:val>
            <c:numRef>
              <c:f>Sheet1!$C$2:$C$28</c:f>
              <c:numCache>
                <c:formatCode>General</c:formatCode>
                <c:ptCount val="27"/>
                <c:pt idx="0">
                  <c:v>39.5</c:v>
                </c:pt>
                <c:pt idx="1">
                  <c:v>38.9</c:v>
                </c:pt>
                <c:pt idx="2">
                  <c:v>38.299999999999997</c:v>
                </c:pt>
                <c:pt idx="3">
                  <c:v>47.1</c:v>
                </c:pt>
                <c:pt idx="4">
                  <c:v>43.8</c:v>
                </c:pt>
                <c:pt idx="5">
                  <c:v>38.299999999999997</c:v>
                </c:pt>
                <c:pt idx="6">
                  <c:v>38.299999999999997</c:v>
                </c:pt>
                <c:pt idx="7">
                  <c:v>40.200000000000003</c:v>
                </c:pt>
                <c:pt idx="8">
                  <c:v>38.9</c:v>
                </c:pt>
                <c:pt idx="9">
                  <c:v>35.700000000000003</c:v>
                </c:pt>
                <c:pt idx="10">
                  <c:v>37.9</c:v>
                </c:pt>
                <c:pt idx="11">
                  <c:v>37.799999999999997</c:v>
                </c:pt>
                <c:pt idx="12">
                  <c:v>37.9</c:v>
                </c:pt>
                <c:pt idx="13">
                  <c:v>34.4</c:v>
                </c:pt>
                <c:pt idx="14">
                  <c:v>36.700000000000003</c:v>
                </c:pt>
                <c:pt idx="15">
                  <c:v>41.5</c:v>
                </c:pt>
                <c:pt idx="16">
                  <c:v>43.7</c:v>
                </c:pt>
                <c:pt idx="17">
                  <c:v>39.6</c:v>
                </c:pt>
                <c:pt idx="18">
                  <c:v>47.7</c:v>
                </c:pt>
                <c:pt idx="19">
                  <c:v>40.6</c:v>
                </c:pt>
                <c:pt idx="20">
                  <c:v>43.5</c:v>
                </c:pt>
                <c:pt idx="21">
                  <c:v>42.1</c:v>
                </c:pt>
                <c:pt idx="22">
                  <c:v>42.4</c:v>
                </c:pt>
                <c:pt idx="23">
                  <c:v>40.5</c:v>
                </c:pt>
                <c:pt idx="24">
                  <c:v>41.1</c:v>
                </c:pt>
                <c:pt idx="25">
                  <c:v>60.5</c:v>
                </c:pt>
                <c:pt idx="26">
                  <c:v>54.6</c:v>
                </c:pt>
              </c:numCache>
            </c:numRef>
          </c:val>
          <c:smooth val="0"/>
        </c:ser>
        <c:ser>
          <c:idx val="2"/>
          <c:order val="2"/>
          <c:tx>
            <c:strRef>
              <c:f>Sheet1!$D$1</c:f>
              <c:strCache>
                <c:ptCount val="1"/>
                <c:pt idx="0">
                  <c:v>dk/na/no opinion</c:v>
                </c:pt>
              </c:strCache>
            </c:strRef>
          </c:tx>
          <c:cat>
            <c:strRef>
              <c:f>Sheet1!$A$2:$A$28</c:f>
              <c:strCache>
                <c:ptCount val="27"/>
                <c:pt idx="0">
                  <c:v>June 5-7, 2008</c:v>
                </c:pt>
                <c:pt idx="1">
                  <c:v>Aug. 28-30, 2008</c:v>
                </c:pt>
                <c:pt idx="2">
                  <c:v>Dec. 3-5, 2008</c:v>
                </c:pt>
                <c:pt idx="3">
                  <c:v>March 5-7, 2009</c:v>
                </c:pt>
                <c:pt idx="4">
                  <c:v>May 21-23, 2009</c:v>
                </c:pt>
                <c:pt idx="5">
                  <c:v>Aug. 13-15, 2009</c:v>
                </c:pt>
                <c:pt idx="6">
                  <c:v>Dec. 10-12, 2009</c:v>
                </c:pt>
                <c:pt idx="7">
                  <c:v>March 4-6, 2010</c:v>
                </c:pt>
                <c:pt idx="8">
                  <c:v>June 10-13, 2010</c:v>
                </c:pt>
                <c:pt idx="9">
                  <c:v>Sept. 30-Oct. 2, 2010</c:v>
                </c:pt>
                <c:pt idx="10">
                  <c:v>Dec. 16-18, 2010</c:v>
                </c:pt>
                <c:pt idx="11">
                  <c:v>March 17-19, 2011</c:v>
                </c:pt>
                <c:pt idx="12">
                  <c:v>June 16-18, 2011</c:v>
                </c:pt>
                <c:pt idx="13">
                  <c:v>Sept. 15-17, 2011</c:v>
                </c:pt>
                <c:pt idx="14">
                  <c:v>Dec. 15-17, 2011</c:v>
                </c:pt>
                <c:pt idx="15">
                  <c:v>March 15-17, 2012</c:v>
                </c:pt>
                <c:pt idx="16">
                  <c:v>June 21-23, 2012</c:v>
                </c:pt>
                <c:pt idx="17">
                  <c:v>Sept. 13-15, 2012</c:v>
                </c:pt>
                <c:pt idx="18">
                  <c:v>Dec. 13-15, 2012</c:v>
                </c:pt>
                <c:pt idx="19">
                  <c:v>March 28-30, 2013</c:v>
                </c:pt>
                <c:pt idx="20">
                  <c:v>June 13-15, 2013</c:v>
                </c:pt>
                <c:pt idx="21">
                  <c:v>Sept. 19-21, 2013</c:v>
                </c:pt>
                <c:pt idx="22">
                  <c:v>Dec. 19-22, 2013</c:v>
                </c:pt>
                <c:pt idx="23">
                  <c:v>March 20-22, 2014</c:v>
                </c:pt>
                <c:pt idx="24">
                  <c:v>June 5-7, 2014</c:v>
                </c:pt>
                <c:pt idx="25">
                  <c:v>Aug. 26-30, 2014</c:v>
                </c:pt>
                <c:pt idx="26">
                  <c:v>Sept. 25-27, 2014</c:v>
                </c:pt>
              </c:strCache>
            </c:strRef>
          </c:cat>
          <c:val>
            <c:numRef>
              <c:f>Sheet1!$D$2:$D$28</c:f>
              <c:numCache>
                <c:formatCode>General</c:formatCode>
                <c:ptCount val="27"/>
                <c:pt idx="0">
                  <c:v>8.4</c:v>
                </c:pt>
                <c:pt idx="1">
                  <c:v>7.7</c:v>
                </c:pt>
                <c:pt idx="2">
                  <c:v>14.2</c:v>
                </c:pt>
                <c:pt idx="3">
                  <c:v>7.8</c:v>
                </c:pt>
                <c:pt idx="4">
                  <c:v>7.5</c:v>
                </c:pt>
                <c:pt idx="5">
                  <c:v>9.3000000000000007</c:v>
                </c:pt>
                <c:pt idx="6">
                  <c:v>7.8</c:v>
                </c:pt>
                <c:pt idx="7">
                  <c:v>9.4</c:v>
                </c:pt>
                <c:pt idx="8">
                  <c:v>6.7</c:v>
                </c:pt>
                <c:pt idx="9">
                  <c:v>7.8</c:v>
                </c:pt>
                <c:pt idx="10">
                  <c:v>5.7</c:v>
                </c:pt>
                <c:pt idx="11">
                  <c:v>7.5</c:v>
                </c:pt>
                <c:pt idx="12">
                  <c:v>8</c:v>
                </c:pt>
                <c:pt idx="13">
                  <c:v>7.1</c:v>
                </c:pt>
                <c:pt idx="14">
                  <c:v>7.9</c:v>
                </c:pt>
                <c:pt idx="15">
                  <c:v>4.9000000000000004</c:v>
                </c:pt>
                <c:pt idx="16">
                  <c:v>7</c:v>
                </c:pt>
                <c:pt idx="17">
                  <c:v>10</c:v>
                </c:pt>
                <c:pt idx="18">
                  <c:v>7.7</c:v>
                </c:pt>
                <c:pt idx="19">
                  <c:v>7.2</c:v>
                </c:pt>
                <c:pt idx="20">
                  <c:v>7.6</c:v>
                </c:pt>
                <c:pt idx="21">
                  <c:v>7.1</c:v>
                </c:pt>
                <c:pt idx="22">
                  <c:v>5.8</c:v>
                </c:pt>
                <c:pt idx="23">
                  <c:v>6.4</c:v>
                </c:pt>
                <c:pt idx="24">
                  <c:v>5.9</c:v>
                </c:pt>
                <c:pt idx="25">
                  <c:v>7.4</c:v>
                </c:pt>
                <c:pt idx="26">
                  <c:v>7.3</c:v>
                </c:pt>
              </c:numCache>
            </c:numRef>
          </c:val>
          <c:smooth val="0"/>
        </c:ser>
        <c:dLbls>
          <c:showLegendKey val="0"/>
          <c:showVal val="0"/>
          <c:showCatName val="0"/>
          <c:showSerName val="0"/>
          <c:showPercent val="0"/>
          <c:showBubbleSize val="0"/>
        </c:dLbls>
        <c:marker val="1"/>
        <c:smooth val="0"/>
        <c:axId val="158868992"/>
        <c:axId val="158870528"/>
      </c:lineChart>
      <c:catAx>
        <c:axId val="158868992"/>
        <c:scaling>
          <c:orientation val="minMax"/>
        </c:scaling>
        <c:delete val="0"/>
        <c:axPos val="b"/>
        <c:majorTickMark val="out"/>
        <c:minorTickMark val="none"/>
        <c:tickLblPos val="nextTo"/>
        <c:txPr>
          <a:bodyPr rot="-5400000" vert="horz"/>
          <a:lstStyle/>
          <a:p>
            <a:pPr>
              <a:defRPr/>
            </a:pPr>
            <a:endParaRPr lang="en-US"/>
          </a:p>
        </c:txPr>
        <c:crossAx val="158870528"/>
        <c:crosses val="autoZero"/>
        <c:auto val="1"/>
        <c:lblAlgn val="ctr"/>
        <c:lblOffset val="100"/>
        <c:noMultiLvlLbl val="0"/>
      </c:catAx>
      <c:valAx>
        <c:axId val="158870528"/>
        <c:scaling>
          <c:orientation val="minMax"/>
          <c:max val="100"/>
        </c:scaling>
        <c:delete val="0"/>
        <c:axPos val="l"/>
        <c:majorGridlines/>
        <c:numFmt formatCode="General" sourceLinked="1"/>
        <c:majorTickMark val="out"/>
        <c:minorTickMark val="none"/>
        <c:tickLblPos val="nextTo"/>
        <c:crossAx val="158868992"/>
        <c:crosses val="autoZero"/>
        <c:crossBetween val="between"/>
      </c:valAx>
    </c:plotArea>
    <c:legend>
      <c:legendPos val="r"/>
      <c:layout>
        <c:manualLayout>
          <c:xMode val="edge"/>
          <c:yMode val="edge"/>
          <c:x val="0.56264352023111208"/>
          <c:y val="9.1368002974718976E-2"/>
          <c:w val="0.16661681551551022"/>
          <c:h val="0.164517323243260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Fatah</c:v>
                </c:pt>
              </c:strCache>
            </c:strRef>
          </c:tx>
          <c:marker>
            <c:spPr>
              <a:solidFill>
                <a:srgbClr val="FFC000"/>
              </a:solidFill>
            </c:spPr>
          </c:marker>
          <c:cat>
            <c:strRef>
              <c:f>Sheet1!$A$2:$A$28</c:f>
              <c:strCache>
                <c:ptCount val="27"/>
                <c:pt idx="0">
                  <c:v>June 5-7, 2008</c:v>
                </c:pt>
                <c:pt idx="1">
                  <c:v>Aug. 28-30, 2008</c:v>
                </c:pt>
                <c:pt idx="2">
                  <c:v>Dec. 3-5, 2008</c:v>
                </c:pt>
                <c:pt idx="3">
                  <c:v>March 5-7, 2009</c:v>
                </c:pt>
                <c:pt idx="4">
                  <c:v>May 21-23, 2009</c:v>
                </c:pt>
                <c:pt idx="5">
                  <c:v>Aug. 13-15 2009</c:v>
                </c:pt>
                <c:pt idx="6">
                  <c:v>Dec. 10-12, 2009</c:v>
                </c:pt>
                <c:pt idx="7">
                  <c:v>March 4-6, 2010</c:v>
                </c:pt>
                <c:pt idx="8">
                  <c:v>June 10-13, 2010</c:v>
                </c:pt>
                <c:pt idx="9">
                  <c:v>Sept. 30-Oct. 2, 2010</c:v>
                </c:pt>
                <c:pt idx="10">
                  <c:v>Dec. 16-18, 2010</c:v>
                </c:pt>
                <c:pt idx="11">
                  <c:v>March 17-19, 2011</c:v>
                </c:pt>
                <c:pt idx="12">
                  <c:v>June 16-18, 2011</c:v>
                </c:pt>
                <c:pt idx="13">
                  <c:v>Sept. 15-17, 2011</c:v>
                </c:pt>
                <c:pt idx="14">
                  <c:v>Dec. 15-17, 2011</c:v>
                </c:pt>
                <c:pt idx="15">
                  <c:v>March 15-17, 2012</c:v>
                </c:pt>
                <c:pt idx="16">
                  <c:v>June 21-23, 2012</c:v>
                </c:pt>
                <c:pt idx="17">
                  <c:v>Sept. 13-15, 2012</c:v>
                </c:pt>
                <c:pt idx="18">
                  <c:v>Dec. 13-15, 2012</c:v>
                </c:pt>
                <c:pt idx="19">
                  <c:v>March 28-30, 2013</c:v>
                </c:pt>
                <c:pt idx="20">
                  <c:v>June 13-15, 2013</c:v>
                </c:pt>
                <c:pt idx="21">
                  <c:v>Sept. 19-21, 2013</c:v>
                </c:pt>
                <c:pt idx="22">
                  <c:v>Dec. 19-22, 2013</c:v>
                </c:pt>
                <c:pt idx="23">
                  <c:v>March 20-22, 2014</c:v>
                </c:pt>
                <c:pt idx="24">
                  <c:v>June 5-7, 2014</c:v>
                </c:pt>
                <c:pt idx="25">
                  <c:v>Aug. 26-30, 2014</c:v>
                </c:pt>
                <c:pt idx="26">
                  <c:v>Sept. 25-27, 2014</c:v>
                </c:pt>
              </c:strCache>
            </c:strRef>
          </c:cat>
          <c:val>
            <c:numRef>
              <c:f>Sheet1!$B$2:$B$28</c:f>
              <c:numCache>
                <c:formatCode>General</c:formatCode>
                <c:ptCount val="27"/>
                <c:pt idx="0">
                  <c:v>43.4</c:v>
                </c:pt>
                <c:pt idx="1">
                  <c:v>43.2</c:v>
                </c:pt>
                <c:pt idx="2">
                  <c:v>41.5</c:v>
                </c:pt>
                <c:pt idx="3">
                  <c:v>39.5</c:v>
                </c:pt>
                <c:pt idx="4">
                  <c:v>40.5</c:v>
                </c:pt>
                <c:pt idx="5">
                  <c:v>44.2</c:v>
                </c:pt>
                <c:pt idx="6">
                  <c:v>42.5</c:v>
                </c:pt>
                <c:pt idx="7">
                  <c:v>41.9</c:v>
                </c:pt>
                <c:pt idx="8">
                  <c:v>44.6</c:v>
                </c:pt>
                <c:pt idx="9">
                  <c:v>45.1</c:v>
                </c:pt>
                <c:pt idx="10">
                  <c:v>44.4</c:v>
                </c:pt>
                <c:pt idx="11">
                  <c:v>40.200000000000003</c:v>
                </c:pt>
                <c:pt idx="12">
                  <c:v>42.4</c:v>
                </c:pt>
                <c:pt idx="13">
                  <c:v>44.6</c:v>
                </c:pt>
                <c:pt idx="14">
                  <c:v>43.3</c:v>
                </c:pt>
                <c:pt idx="15">
                  <c:v>42.1</c:v>
                </c:pt>
                <c:pt idx="16">
                  <c:v>40</c:v>
                </c:pt>
                <c:pt idx="17">
                  <c:v>37.1</c:v>
                </c:pt>
                <c:pt idx="18">
                  <c:v>35.6</c:v>
                </c:pt>
                <c:pt idx="19">
                  <c:v>40.5</c:v>
                </c:pt>
                <c:pt idx="20">
                  <c:v>41.2</c:v>
                </c:pt>
                <c:pt idx="21">
                  <c:v>38.1</c:v>
                </c:pt>
                <c:pt idx="22">
                  <c:v>40.1</c:v>
                </c:pt>
                <c:pt idx="23">
                  <c:v>42.6</c:v>
                </c:pt>
                <c:pt idx="24">
                  <c:v>40.1</c:v>
                </c:pt>
                <c:pt idx="25">
                  <c:v>30.6</c:v>
                </c:pt>
                <c:pt idx="26">
                  <c:v>35.6</c:v>
                </c:pt>
              </c:numCache>
            </c:numRef>
          </c:val>
          <c:smooth val="0"/>
        </c:ser>
        <c:ser>
          <c:idx val="1"/>
          <c:order val="1"/>
          <c:tx>
            <c:strRef>
              <c:f>Sheet1!$C$1</c:f>
              <c:strCache>
                <c:ptCount val="1"/>
                <c:pt idx="0">
                  <c:v>Hamas</c:v>
                </c:pt>
              </c:strCache>
            </c:strRef>
          </c:tx>
          <c:cat>
            <c:strRef>
              <c:f>Sheet1!$A$2:$A$28</c:f>
              <c:strCache>
                <c:ptCount val="27"/>
                <c:pt idx="0">
                  <c:v>June 5-7, 2008</c:v>
                </c:pt>
                <c:pt idx="1">
                  <c:v>Aug. 28-30, 2008</c:v>
                </c:pt>
                <c:pt idx="2">
                  <c:v>Dec. 3-5, 2008</c:v>
                </c:pt>
                <c:pt idx="3">
                  <c:v>March 5-7, 2009</c:v>
                </c:pt>
                <c:pt idx="4">
                  <c:v>May 21-23, 2009</c:v>
                </c:pt>
                <c:pt idx="5">
                  <c:v>Aug. 13-15 2009</c:v>
                </c:pt>
                <c:pt idx="6">
                  <c:v>Dec. 10-12, 2009</c:v>
                </c:pt>
                <c:pt idx="7">
                  <c:v>March 4-6, 2010</c:v>
                </c:pt>
                <c:pt idx="8">
                  <c:v>June 10-13, 2010</c:v>
                </c:pt>
                <c:pt idx="9">
                  <c:v>Sept. 30-Oct. 2, 2010</c:v>
                </c:pt>
                <c:pt idx="10">
                  <c:v>Dec. 16-18, 2010</c:v>
                </c:pt>
                <c:pt idx="11">
                  <c:v>March 17-19, 2011</c:v>
                </c:pt>
                <c:pt idx="12">
                  <c:v>June 16-18, 2011</c:v>
                </c:pt>
                <c:pt idx="13">
                  <c:v>Sept. 15-17, 2011</c:v>
                </c:pt>
                <c:pt idx="14">
                  <c:v>Dec. 15-17, 2011</c:v>
                </c:pt>
                <c:pt idx="15">
                  <c:v>March 15-17, 2012</c:v>
                </c:pt>
                <c:pt idx="16">
                  <c:v>June 21-23, 2012</c:v>
                </c:pt>
                <c:pt idx="17">
                  <c:v>Sept. 13-15, 2012</c:v>
                </c:pt>
                <c:pt idx="18">
                  <c:v>Dec. 13-15, 2012</c:v>
                </c:pt>
                <c:pt idx="19">
                  <c:v>March 28-30, 2013</c:v>
                </c:pt>
                <c:pt idx="20">
                  <c:v>June 13-15, 2013</c:v>
                </c:pt>
                <c:pt idx="21">
                  <c:v>Sept. 19-21, 2013</c:v>
                </c:pt>
                <c:pt idx="22">
                  <c:v>Dec. 19-22, 2013</c:v>
                </c:pt>
                <c:pt idx="23">
                  <c:v>March 20-22, 2014</c:v>
                </c:pt>
                <c:pt idx="24">
                  <c:v>June 5-7, 2014</c:v>
                </c:pt>
                <c:pt idx="25">
                  <c:v>Aug. 26-30, 2014</c:v>
                </c:pt>
                <c:pt idx="26">
                  <c:v>Sept. 25-27, 2014</c:v>
                </c:pt>
              </c:strCache>
            </c:strRef>
          </c:cat>
          <c:val>
            <c:numRef>
              <c:f>Sheet1!$C$2:$C$28</c:f>
              <c:numCache>
                <c:formatCode>General</c:formatCode>
                <c:ptCount val="27"/>
                <c:pt idx="0">
                  <c:v>31</c:v>
                </c:pt>
                <c:pt idx="1">
                  <c:v>29.3</c:v>
                </c:pt>
                <c:pt idx="2">
                  <c:v>28.1</c:v>
                </c:pt>
                <c:pt idx="3">
                  <c:v>32.799999999999997</c:v>
                </c:pt>
                <c:pt idx="4">
                  <c:v>32.6</c:v>
                </c:pt>
                <c:pt idx="5">
                  <c:v>28</c:v>
                </c:pt>
                <c:pt idx="6">
                  <c:v>26.6</c:v>
                </c:pt>
                <c:pt idx="7">
                  <c:v>27.7</c:v>
                </c:pt>
                <c:pt idx="8">
                  <c:v>26</c:v>
                </c:pt>
                <c:pt idx="9">
                  <c:v>25.6</c:v>
                </c:pt>
                <c:pt idx="10">
                  <c:v>24.8</c:v>
                </c:pt>
                <c:pt idx="11">
                  <c:v>25.5</c:v>
                </c:pt>
                <c:pt idx="12">
                  <c:v>28.3</c:v>
                </c:pt>
                <c:pt idx="13">
                  <c:v>29</c:v>
                </c:pt>
                <c:pt idx="14">
                  <c:v>28.7</c:v>
                </c:pt>
                <c:pt idx="15">
                  <c:v>27.3</c:v>
                </c:pt>
                <c:pt idx="16">
                  <c:v>29</c:v>
                </c:pt>
                <c:pt idx="17">
                  <c:v>27.5</c:v>
                </c:pt>
                <c:pt idx="18">
                  <c:v>35.200000000000003</c:v>
                </c:pt>
                <c:pt idx="19">
                  <c:v>29.2</c:v>
                </c:pt>
                <c:pt idx="20">
                  <c:v>29.5</c:v>
                </c:pt>
                <c:pt idx="21">
                  <c:v>30.5</c:v>
                </c:pt>
                <c:pt idx="22">
                  <c:v>29.1</c:v>
                </c:pt>
                <c:pt idx="23">
                  <c:v>28.2</c:v>
                </c:pt>
                <c:pt idx="24">
                  <c:v>32.1</c:v>
                </c:pt>
                <c:pt idx="25">
                  <c:v>45.8</c:v>
                </c:pt>
                <c:pt idx="26">
                  <c:v>38.6</c:v>
                </c:pt>
              </c:numCache>
            </c:numRef>
          </c:val>
          <c:smooth val="0"/>
        </c:ser>
        <c:dLbls>
          <c:showLegendKey val="0"/>
          <c:showVal val="0"/>
          <c:showCatName val="0"/>
          <c:showSerName val="0"/>
          <c:showPercent val="0"/>
          <c:showBubbleSize val="0"/>
        </c:dLbls>
        <c:marker val="1"/>
        <c:smooth val="0"/>
        <c:axId val="158920704"/>
        <c:axId val="158922240"/>
      </c:lineChart>
      <c:catAx>
        <c:axId val="158920704"/>
        <c:scaling>
          <c:orientation val="minMax"/>
        </c:scaling>
        <c:delete val="0"/>
        <c:axPos val="b"/>
        <c:majorTickMark val="out"/>
        <c:minorTickMark val="none"/>
        <c:tickLblPos val="nextTo"/>
        <c:crossAx val="158922240"/>
        <c:crosses val="autoZero"/>
        <c:auto val="1"/>
        <c:lblAlgn val="ctr"/>
        <c:lblOffset val="100"/>
        <c:noMultiLvlLbl val="0"/>
      </c:catAx>
      <c:valAx>
        <c:axId val="158922240"/>
        <c:scaling>
          <c:orientation val="minMax"/>
          <c:max val="100"/>
        </c:scaling>
        <c:delete val="0"/>
        <c:axPos val="l"/>
        <c:majorGridlines/>
        <c:numFmt formatCode="General" sourceLinked="1"/>
        <c:majorTickMark val="out"/>
        <c:minorTickMark val="none"/>
        <c:tickLblPos val="nextTo"/>
        <c:crossAx val="158920704"/>
        <c:crosses val="autoZero"/>
        <c:crossBetween val="between"/>
      </c:valAx>
    </c:plotArea>
    <c:legend>
      <c:legendPos val="r"/>
      <c:layout>
        <c:manualLayout>
          <c:xMode val="edge"/>
          <c:yMode val="edge"/>
          <c:x val="0.76222232637586973"/>
          <c:y val="3.0255718035245596E-2"/>
          <c:w val="0.10779999539531243"/>
          <c:h val="0.1334279805933349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49803149606295E-2"/>
          <c:y val="6.3476624015748037E-2"/>
          <c:w val="0.7460444553805774"/>
          <c:h val="0.83664296259842519"/>
        </c:manualLayout>
      </c:layout>
      <c:barChart>
        <c:barDir val="col"/>
        <c:grouping val="clustered"/>
        <c:varyColors val="0"/>
        <c:ser>
          <c:idx val="0"/>
          <c:order val="0"/>
          <c:tx>
            <c:strRef>
              <c:f>Sheet1!$B$1</c:f>
              <c:strCache>
                <c:ptCount val="1"/>
                <c:pt idx="0">
                  <c:v>Results of Poll</c:v>
                </c:pt>
              </c:strCache>
            </c:strRef>
          </c:tx>
          <c:invertIfNegative val="0"/>
          <c:cat>
            <c:strRef>
              <c:f>Sheet1!$A$2:$A$5</c:f>
              <c:strCache>
                <c:ptCount val="4"/>
                <c:pt idx="0">
                  <c:v>Support (38%)+highly support (8%)</c:v>
                </c:pt>
                <c:pt idx="1">
                  <c:v>Oppose (20%)+highly oppose (13%)</c:v>
                </c:pt>
                <c:pt idx="2">
                  <c:v>Still debating the matter (14%)</c:v>
                </c:pt>
                <c:pt idx="3">
                  <c:v>Do not have a clear opinion (6%)</c:v>
                </c:pt>
              </c:strCache>
            </c:strRef>
          </c:cat>
          <c:val>
            <c:numRef>
              <c:f>Sheet1!$B$2:$B$5</c:f>
              <c:numCache>
                <c:formatCode>General</c:formatCode>
                <c:ptCount val="4"/>
                <c:pt idx="0">
                  <c:v>46</c:v>
                </c:pt>
                <c:pt idx="1">
                  <c:v>33</c:v>
                </c:pt>
                <c:pt idx="2">
                  <c:v>14</c:v>
                </c:pt>
                <c:pt idx="3">
                  <c:v>6</c:v>
                </c:pt>
              </c:numCache>
            </c:numRef>
          </c:val>
        </c:ser>
        <c:dLbls>
          <c:showLegendKey val="0"/>
          <c:showVal val="0"/>
          <c:showCatName val="0"/>
          <c:showSerName val="0"/>
          <c:showPercent val="0"/>
          <c:showBubbleSize val="0"/>
        </c:dLbls>
        <c:gapWidth val="150"/>
        <c:axId val="209361536"/>
        <c:axId val="209363328"/>
      </c:barChart>
      <c:catAx>
        <c:axId val="209361536"/>
        <c:scaling>
          <c:orientation val="minMax"/>
        </c:scaling>
        <c:delete val="0"/>
        <c:axPos val="b"/>
        <c:majorTickMark val="out"/>
        <c:minorTickMark val="none"/>
        <c:tickLblPos val="nextTo"/>
        <c:crossAx val="209363328"/>
        <c:crosses val="autoZero"/>
        <c:auto val="1"/>
        <c:lblAlgn val="ctr"/>
        <c:lblOffset val="100"/>
        <c:noMultiLvlLbl val="0"/>
      </c:catAx>
      <c:valAx>
        <c:axId val="209363328"/>
        <c:scaling>
          <c:orientation val="minMax"/>
          <c:max val="100"/>
        </c:scaling>
        <c:delete val="0"/>
        <c:axPos val="l"/>
        <c:majorGridlines/>
        <c:numFmt formatCode="General" sourceLinked="1"/>
        <c:majorTickMark val="out"/>
        <c:minorTickMark val="none"/>
        <c:tickLblPos val="nextTo"/>
        <c:crossAx val="209361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Sheet1!$A$2:$A$4</c:f>
              <c:strCache>
                <c:ptCount val="3"/>
                <c:pt idx="0">
                  <c:v>Support - 60%</c:v>
                </c:pt>
                <c:pt idx="1">
                  <c:v>Oppose - 32%</c:v>
                </c:pt>
                <c:pt idx="2">
                  <c:v>Don't know - 8%</c:v>
                </c:pt>
              </c:strCache>
            </c:strRef>
          </c:cat>
          <c:val>
            <c:numRef>
              <c:f>Sheet1!$B$2:$B$4</c:f>
              <c:numCache>
                <c:formatCode>General</c:formatCode>
                <c:ptCount val="3"/>
                <c:pt idx="0">
                  <c:v>60</c:v>
                </c:pt>
                <c:pt idx="1">
                  <c:v>32</c:v>
                </c:pt>
                <c:pt idx="2">
                  <c:v>8</c:v>
                </c:pt>
              </c:numCache>
            </c:numRef>
          </c:val>
        </c:ser>
        <c:dLbls>
          <c:showLegendKey val="0"/>
          <c:showVal val="0"/>
          <c:showCatName val="0"/>
          <c:showSerName val="0"/>
          <c:showPercent val="0"/>
          <c:showBubbleSize val="0"/>
        </c:dLbls>
        <c:gapWidth val="150"/>
        <c:overlap val="100"/>
        <c:axId val="209396864"/>
        <c:axId val="209398400"/>
      </c:barChart>
      <c:catAx>
        <c:axId val="209396864"/>
        <c:scaling>
          <c:orientation val="minMax"/>
        </c:scaling>
        <c:delete val="0"/>
        <c:axPos val="b"/>
        <c:majorTickMark val="out"/>
        <c:minorTickMark val="none"/>
        <c:tickLblPos val="nextTo"/>
        <c:crossAx val="209398400"/>
        <c:crosses val="autoZero"/>
        <c:auto val="1"/>
        <c:lblAlgn val="ctr"/>
        <c:lblOffset val="100"/>
        <c:noMultiLvlLbl val="0"/>
      </c:catAx>
      <c:valAx>
        <c:axId val="209398400"/>
        <c:scaling>
          <c:orientation val="minMax"/>
          <c:max val="100"/>
        </c:scaling>
        <c:delete val="0"/>
        <c:axPos val="l"/>
        <c:majorGridlines/>
        <c:numFmt formatCode="General" sourceLinked="1"/>
        <c:majorTickMark val="out"/>
        <c:minorTickMark val="none"/>
        <c:tickLblPos val="nextTo"/>
        <c:crossAx val="209396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350BC-33E5-4814-B84E-83BD811A116E}"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19BDB-2AA1-4223-B132-572E7978C12B}" type="slidenum">
              <a:rPr lang="en-US" smtClean="0"/>
              <a:t>‹#›</a:t>
            </a:fld>
            <a:endParaRPr lang="en-US"/>
          </a:p>
        </p:txBody>
      </p:sp>
    </p:spTree>
    <p:extLst>
      <p:ext uri="{BB962C8B-B14F-4D97-AF65-F5344CB8AC3E}">
        <p14:creationId xmlns:p14="http://schemas.microsoft.com/office/powerpoint/2010/main" val="334334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cpsr.org/survey/polls/2013/p48ejoint.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CIA World</a:t>
            </a:r>
            <a:r>
              <a:rPr lang="en-US" baseline="0" dirty="0" smtClean="0"/>
              <a:t> </a:t>
            </a:r>
            <a:r>
              <a:rPr lang="en-US" baseline="0" dirty="0" err="1" smtClean="0"/>
              <a:t>Factbook</a:t>
            </a:r>
            <a:r>
              <a:rPr lang="en-US" baseline="0" dirty="0" smtClean="0"/>
              <a:t>, https://www.cia.gov/library/publications/the-world-factbook/</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a:t>
            </a:fld>
            <a:endParaRPr lang="en-US"/>
          </a:p>
        </p:txBody>
      </p:sp>
    </p:spTree>
    <p:extLst>
      <p:ext uri="{BB962C8B-B14F-4D97-AF65-F5344CB8AC3E}">
        <p14:creationId xmlns:p14="http://schemas.microsoft.com/office/powerpoint/2010/main" val="239383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http://www.brookings.edu/~/media/events/2013/12/06%20public%20opinion%20israel%20palestine/israel%20palestine%20opinion%20poll%202.pdf</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41</a:t>
            </a:fld>
            <a:endParaRPr lang="en-US"/>
          </a:p>
        </p:txBody>
      </p:sp>
    </p:spTree>
    <p:extLst>
      <p:ext uri="{BB962C8B-B14F-4D97-AF65-F5344CB8AC3E}">
        <p14:creationId xmlns:p14="http://schemas.microsoft.com/office/powerpoint/2010/main" val="146691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http://d26e8pvoto2x3r.cloudfront.net/uploadImages/systemFiles/Bagno-Moldavsky%20and%20Ben%20Meir_adkan17_1ENG5.pdf </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42</a:t>
            </a:fld>
            <a:endParaRPr lang="en-US"/>
          </a:p>
        </p:txBody>
      </p:sp>
    </p:spTree>
    <p:extLst>
      <p:ext uri="{BB962C8B-B14F-4D97-AF65-F5344CB8AC3E}">
        <p14:creationId xmlns:p14="http://schemas.microsoft.com/office/powerpoint/2010/main" val="231001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http://www.haaretz.com/news/diplomacy-defense/israel-peace-conference/1.601996</a:t>
            </a:r>
          </a:p>
          <a:p>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47</a:t>
            </a:fld>
            <a:endParaRPr lang="en-US"/>
          </a:p>
        </p:txBody>
      </p:sp>
    </p:spTree>
    <p:extLst>
      <p:ext uri="{BB962C8B-B14F-4D97-AF65-F5344CB8AC3E}">
        <p14:creationId xmlns:p14="http://schemas.microsoft.com/office/powerpoint/2010/main" val="265518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48</a:t>
            </a:fld>
            <a:endParaRPr lang="en-US"/>
          </a:p>
        </p:txBody>
      </p:sp>
    </p:spTree>
    <p:extLst>
      <p:ext uri="{BB962C8B-B14F-4D97-AF65-F5344CB8AC3E}">
        <p14:creationId xmlns:p14="http://schemas.microsoft.com/office/powerpoint/2010/main" val="85914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denotes what is among the most popular points of the plan among both Israelis and Palestinians and red denotes what is least popular</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17</a:t>
            </a:fld>
            <a:endParaRPr lang="en-US"/>
          </a:p>
        </p:txBody>
      </p:sp>
    </p:spTree>
    <p:extLst>
      <p:ext uri="{BB962C8B-B14F-4D97-AF65-F5344CB8AC3E}">
        <p14:creationId xmlns:p14="http://schemas.microsoft.com/office/powerpoint/2010/main" val="320517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http://www.pcpsr.org/survey/polls/2014/p52ejoint.html</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19</a:t>
            </a:fld>
            <a:endParaRPr lang="en-US"/>
          </a:p>
        </p:txBody>
      </p:sp>
    </p:spTree>
    <p:extLst>
      <p:ext uri="{BB962C8B-B14F-4D97-AF65-F5344CB8AC3E}">
        <p14:creationId xmlns:p14="http://schemas.microsoft.com/office/powerpoint/2010/main" val="171064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http://www.pcpsr.org/survey/polls/2014/p52ejoint.html</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20</a:t>
            </a:fld>
            <a:endParaRPr lang="en-US"/>
          </a:p>
        </p:txBody>
      </p:sp>
    </p:spTree>
    <p:extLst>
      <p:ext uri="{BB962C8B-B14F-4D97-AF65-F5344CB8AC3E}">
        <p14:creationId xmlns:p14="http://schemas.microsoft.com/office/powerpoint/2010/main" val="344736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hlinkClick r:id="rId3"/>
              </a:rPr>
              <a:t>http://www.pcpsr.org/survey/polls/2013/p48ejoint.html</a:t>
            </a: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21</a:t>
            </a:fld>
            <a:endParaRPr lang="en-US"/>
          </a:p>
        </p:txBody>
      </p:sp>
    </p:spTree>
    <p:extLst>
      <p:ext uri="{BB962C8B-B14F-4D97-AF65-F5344CB8AC3E}">
        <p14:creationId xmlns:p14="http://schemas.microsoft.com/office/powerpoint/2010/main" val="8407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http://jmcc.org/documents/81_April_2014_english_with_Charts.pdf</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24</a:t>
            </a:fld>
            <a:endParaRPr lang="en-US"/>
          </a:p>
        </p:txBody>
      </p:sp>
    </p:spTree>
    <p:extLst>
      <p:ext uri="{BB962C8B-B14F-4D97-AF65-F5344CB8AC3E}">
        <p14:creationId xmlns:p14="http://schemas.microsoft.com/office/powerpoint/2010/main" val="255029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consistent with findings</a:t>
            </a:r>
            <a:r>
              <a:rPr lang="en-US" baseline="0" dirty="0" smtClean="0"/>
              <a:t> of AWRAD since polling started in 2007 (never below 45% support for a two-state solution)</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25</a:t>
            </a:fld>
            <a:endParaRPr lang="en-US"/>
          </a:p>
        </p:txBody>
      </p:sp>
    </p:spTree>
    <p:extLst>
      <p:ext uri="{BB962C8B-B14F-4D97-AF65-F5344CB8AC3E}">
        <p14:creationId xmlns:p14="http://schemas.microsoft.com/office/powerpoint/2010/main" val="58141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http://www.washingtoninstitute.org/uploads/Documents/other/PalestinianPollingReport_June2014.pdf</a:t>
            </a:r>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30</a:t>
            </a:fld>
            <a:endParaRPr lang="en-US"/>
          </a:p>
        </p:txBody>
      </p:sp>
    </p:spTree>
    <p:extLst>
      <p:ext uri="{BB962C8B-B14F-4D97-AF65-F5344CB8AC3E}">
        <p14:creationId xmlns:p14="http://schemas.microsoft.com/office/powerpoint/2010/main" val="231123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19BDB-2AA1-4223-B132-572E7978C12B}" type="slidenum">
              <a:rPr lang="en-US" smtClean="0"/>
              <a:t>40</a:t>
            </a:fld>
            <a:endParaRPr lang="en-US"/>
          </a:p>
        </p:txBody>
      </p:sp>
    </p:spTree>
    <p:extLst>
      <p:ext uri="{BB962C8B-B14F-4D97-AF65-F5344CB8AC3E}">
        <p14:creationId xmlns:p14="http://schemas.microsoft.com/office/powerpoint/2010/main" val="337492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B3C97F4-EFEB-451D-8DC4-3F96E6C8D075}" type="datetimeFigureOut">
              <a:rPr lang="en-US" smtClean="0"/>
              <a:t>11/11/2014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C26E4C2-C4B2-4704-906D-1F874C23273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C97F4-EFEB-451D-8DC4-3F96E6C8D07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E4C2-C4B2-4704-906D-1F874C2327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3C97F4-EFEB-451D-8DC4-3F96E6C8D07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E4C2-C4B2-4704-906D-1F874C2327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3C97F4-EFEB-451D-8DC4-3F96E6C8D07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E4C2-C4B2-4704-906D-1F874C23273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3C97F4-EFEB-451D-8DC4-3F96E6C8D075}" type="datetimeFigureOut">
              <a:rPr lang="en-US" smtClean="0"/>
              <a:t>11/11/2014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C26E4C2-C4B2-4704-906D-1F874C2327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3C97F4-EFEB-451D-8DC4-3F96E6C8D075}"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6E4C2-C4B2-4704-906D-1F874C23273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3C97F4-EFEB-451D-8DC4-3F96E6C8D075}"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6E4C2-C4B2-4704-906D-1F874C23273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3C97F4-EFEB-451D-8DC4-3F96E6C8D075}"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6E4C2-C4B2-4704-906D-1F874C2327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C97F4-EFEB-451D-8DC4-3F96E6C8D075}"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6E4C2-C4B2-4704-906D-1F874C2327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3C97F4-EFEB-451D-8DC4-3F96E6C8D075}"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6E4C2-C4B2-4704-906D-1F874C23273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3C97F4-EFEB-451D-8DC4-3F96E6C8D075}" type="datetimeFigureOut">
              <a:rPr lang="en-US" smtClean="0"/>
              <a:t>11/11/2014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C26E4C2-C4B2-4704-906D-1F874C23273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B3C97F4-EFEB-451D-8DC4-3F96E6C8D075}" type="datetimeFigureOut">
              <a:rPr lang="en-US" smtClean="0"/>
              <a:t>11/11/2014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C26E4C2-C4B2-4704-906D-1F874C2327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17.png"/><Relationship Id="rId7" Type="http://schemas.openxmlformats.org/officeDocument/2006/relationships/image" Target="../media/image21.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4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866208"/>
            <a:ext cx="7772400" cy="1593409"/>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b="1" cap="small" dirty="0" smtClean="0">
                <a:solidFill>
                  <a:srgbClr val="002060"/>
                </a:solidFill>
                <a:effectLst>
                  <a:outerShdw blurRad="50800" dist="38100" dir="2700000" algn="tl" rotWithShape="0">
                    <a:prstClr val="black">
                      <a:alpha val="40000"/>
                    </a:prstClr>
                  </a:outerShdw>
                </a:effectLst>
                <a:latin typeface="Garamond" panose="02020404030301010803" pitchFamily="18" charset="0"/>
              </a:rPr>
              <a:t>TEACHING ABOUT ISRAEL AND PALESTINE </a:t>
            </a:r>
            <a:endParaRPr lang="en-US" b="1" cap="small" dirty="0">
              <a:solidFill>
                <a:srgbClr val="002060"/>
              </a:solidFill>
              <a:effectLst>
                <a:outerShdw blurRad="50800" dist="38100" dir="2700000" algn="tl" rotWithShape="0">
                  <a:prstClr val="black">
                    <a:alpha val="40000"/>
                  </a:prstClr>
                </a:outerShdw>
              </a:effectLst>
              <a:latin typeface="Garamond" panose="02020404030301010803" pitchFamily="18" charset="0"/>
            </a:endParaRPr>
          </a:p>
        </p:txBody>
      </p:sp>
      <p:sp>
        <p:nvSpPr>
          <p:cNvPr id="5" name="Subtitle 2"/>
          <p:cNvSpPr txBox="1">
            <a:spLocks/>
          </p:cNvSpPr>
          <p:nvPr/>
        </p:nvSpPr>
        <p:spPr>
          <a:xfrm>
            <a:off x="779682" y="5130561"/>
            <a:ext cx="7772400" cy="457200"/>
          </a:xfrm>
          <a:prstGeom prst="rect">
            <a:avLst/>
          </a:prstGeom>
          <a:noFill/>
          <a:ln>
            <a:noFill/>
          </a:ln>
        </p:spPr>
        <p:txBody>
          <a:bodyPr lIns="91425" tIns="91425" rIns="91425" bIns="91425" anchor="t" anchorCtr="0"/>
          <a:lstStyle>
            <a:defPPr marR="0" algn="l" rtl="0">
              <a:lnSpc>
                <a:spcPct val="100000"/>
              </a:lnSpc>
              <a:spcBef>
                <a:spcPts val="0"/>
              </a:spcBef>
              <a:spcAft>
                <a:spcPts val="0"/>
              </a:spcAft>
              <a:defRPr lang="en-US"/>
            </a:defPPr>
            <a:lvl1pPr marR="0" algn="ctr">
              <a:lnSpc>
                <a:spcPct val="100000"/>
              </a:lnSpc>
              <a:spcBef>
                <a:spcPts val="0"/>
              </a:spcBef>
              <a:spcAft>
                <a:spcPts val="0"/>
              </a:spcAft>
              <a:buClr>
                <a:schemeClr val="dk2"/>
              </a:buClr>
              <a:buSzPct val="100000"/>
              <a:buNone/>
              <a:defRPr sz="2400" b="1" i="0" u="none" strike="noStrike" cap="small" baseline="0">
                <a:solidFill>
                  <a:schemeClr val="dk2"/>
                </a:solidFill>
                <a:effectLst>
                  <a:outerShdw blurRad="38100" dist="38100" dir="2700000" algn="tl">
                    <a:srgbClr val="000000">
                      <a:alpha val="43137"/>
                    </a:srgbClr>
                  </a:outerShdw>
                </a:effectLst>
                <a:latin typeface="Garamond" panose="02020404030301010803" pitchFamily="18" charset="0"/>
                <a:ea typeface="Arial"/>
                <a:cs typeface="Arial"/>
                <a:rtl val="0"/>
              </a:defRPr>
            </a:lvl1pPr>
            <a:lvl2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2pPr>
            <a:lvl3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3pPr>
            <a:lvl4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4pPr>
            <a:lvl5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5pPr>
            <a:lvl6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6pPr>
            <a:lvl7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7pPr>
            <a:lvl8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8pPr>
            <a:lvl9pPr marR="0" algn="ctr">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rtl val="0"/>
              </a:defRPr>
            </a:lvl9pPr>
          </a:lstStyle>
          <a:p>
            <a:r>
              <a:rPr lang="en-US" dirty="0"/>
              <a:t>Hotel Palomar, 117 S 17th St, Philadelphia, PA 19103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9189720" cy="1745499"/>
          </a:xfrm>
          <a:prstGeom prst="rect">
            <a:avLst/>
          </a:prstGeom>
        </p:spPr>
      </p:pic>
      <p:sp>
        <p:nvSpPr>
          <p:cNvPr id="7" name="Subtitle 2"/>
          <p:cNvSpPr txBox="1">
            <a:spLocks/>
          </p:cNvSpPr>
          <p:nvPr/>
        </p:nvSpPr>
        <p:spPr>
          <a:xfrm>
            <a:off x="779682" y="5587761"/>
            <a:ext cx="7772400" cy="4572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rtl val="0"/>
              </a:defRPr>
            </a:lvl9pPr>
          </a:lstStyle>
          <a:p>
            <a:r>
              <a:rPr lang="en-US" sz="2400" b="1" cap="small" dirty="0">
                <a:effectLst>
                  <a:outerShdw blurRad="38100" dist="38100" dir="2700000" algn="tl">
                    <a:srgbClr val="000000">
                      <a:alpha val="43137"/>
                    </a:srgbClr>
                  </a:outerShdw>
                </a:effectLst>
                <a:latin typeface="Garamond" panose="02020404030301010803" pitchFamily="18" charset="0"/>
              </a:rPr>
              <a:t>October 25-26, 2014</a:t>
            </a:r>
            <a:endParaRPr lang="en-US" sz="2400" b="1" cap="small" dirty="0">
              <a:effectLst>
                <a:outerShdw blurRad="38100" dist="38100" dir="2700000" algn="tl">
                  <a:srgbClr val="000000">
                    <a:alpha val="43137"/>
                  </a:srgbClr>
                </a:outerShdw>
              </a:effectLst>
              <a:latin typeface="Garamond" panose="02020404030301010803" pitchFamily="18" charset="0"/>
            </a:endParaRPr>
          </a:p>
        </p:txBody>
      </p:sp>
      <p:sp>
        <p:nvSpPr>
          <p:cNvPr id="8" name="Rectangle 7"/>
          <p:cNvSpPr/>
          <p:nvPr/>
        </p:nvSpPr>
        <p:spPr>
          <a:xfrm>
            <a:off x="779682" y="1797899"/>
            <a:ext cx="7772400" cy="457200"/>
          </a:xfrm>
          <a:prstGeom prst="rect">
            <a:avLst/>
          </a:prstGeom>
          <a:noFill/>
          <a:ln>
            <a:noFill/>
          </a:ln>
        </p:spPr>
        <p:txBody>
          <a:bodyPr lIns="91425" tIns="91425" rIns="91425" bIns="91425" anchor="t" anchorCtr="0"/>
          <a:lstStyle/>
          <a:p>
            <a:pPr algn="ctr">
              <a:buClr>
                <a:schemeClr val="dk2"/>
              </a:buClr>
              <a:buSzPct val="100000"/>
            </a:pPr>
            <a:r>
              <a:rPr lang="en-US" sz="2400" b="1" cap="small" dirty="0">
                <a:solidFill>
                  <a:schemeClr val="dk2"/>
                </a:solidFill>
                <a:effectLst>
                  <a:outerShdw blurRad="38100" dist="38100" dir="2700000" algn="tl">
                    <a:srgbClr val="000000">
                      <a:alpha val="43137"/>
                    </a:srgbClr>
                  </a:outerShdw>
                </a:effectLst>
                <a:latin typeface="Garamond" panose="02020404030301010803" pitchFamily="18" charset="0"/>
              </a:rPr>
              <a:t>A History Institute for Teachers</a:t>
            </a:r>
          </a:p>
        </p:txBody>
      </p:sp>
    </p:spTree>
    <p:extLst>
      <p:ext uri="{BB962C8B-B14F-4D97-AF65-F5344CB8AC3E}">
        <p14:creationId xmlns:p14="http://schemas.microsoft.com/office/powerpoint/2010/main" val="394637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 Refugees </a:t>
            </a:r>
            <a:endParaRPr lang="en-US" dirty="0"/>
          </a:p>
        </p:txBody>
      </p:sp>
      <p:sp>
        <p:nvSpPr>
          <p:cNvPr id="3" name="Content Placeholder 2"/>
          <p:cNvSpPr>
            <a:spLocks noGrp="1"/>
          </p:cNvSpPr>
          <p:nvPr>
            <p:ph sz="quarter" idx="1"/>
          </p:nvPr>
        </p:nvSpPr>
        <p:spPr/>
        <p:txBody>
          <a:bodyPr>
            <a:normAutofit lnSpcReduction="10000"/>
          </a:bodyPr>
          <a:lstStyle/>
          <a:p>
            <a:pPr marL="274320" indent="-274320">
              <a:spcBef>
                <a:spcPts val="580"/>
              </a:spcBef>
              <a:buFont typeface="Wingdings 2"/>
              <a:buChar char=""/>
              <a:defRPr/>
            </a:pPr>
            <a:r>
              <a:rPr lang="en-US" dirty="0">
                <a:solidFill>
                  <a:prstClr val="black"/>
                </a:solidFill>
              </a:rPr>
              <a:t>Solution based on UN Resolutions 194 and 242. Palestinian refugees to be given 5 options for permanent residency: </a:t>
            </a:r>
          </a:p>
          <a:p>
            <a:pPr marL="457200" indent="-457200">
              <a:spcBef>
                <a:spcPts val="580"/>
              </a:spcBef>
              <a:buFont typeface="Wingdings 2"/>
              <a:buAutoNum type="alphaLcParenR"/>
              <a:defRPr/>
            </a:pPr>
            <a:r>
              <a:rPr lang="en-US" dirty="0">
                <a:solidFill>
                  <a:prstClr val="black"/>
                </a:solidFill>
              </a:rPr>
              <a:t>Palestinian state </a:t>
            </a:r>
          </a:p>
          <a:p>
            <a:pPr marL="457200" indent="-457200">
              <a:spcBef>
                <a:spcPts val="580"/>
              </a:spcBef>
              <a:buFont typeface="Wingdings 2"/>
              <a:buAutoNum type="alphaLcParenR"/>
              <a:defRPr/>
            </a:pPr>
            <a:r>
              <a:rPr lang="en-US" dirty="0">
                <a:solidFill>
                  <a:prstClr val="black"/>
                </a:solidFill>
              </a:rPr>
              <a:t>Areas transferred from Israel to Palestine </a:t>
            </a:r>
          </a:p>
          <a:p>
            <a:pPr marL="457200" indent="-457200">
              <a:spcBef>
                <a:spcPts val="580"/>
              </a:spcBef>
              <a:buFont typeface="Wingdings 2"/>
              <a:buAutoNum type="alphaLcParenR"/>
              <a:defRPr/>
            </a:pPr>
            <a:r>
              <a:rPr lang="en-US" dirty="0">
                <a:solidFill>
                  <a:prstClr val="black"/>
                </a:solidFill>
              </a:rPr>
              <a:t>Current country of residence </a:t>
            </a:r>
            <a:r>
              <a:rPr lang="en-US" dirty="0" smtClean="0">
                <a:solidFill>
                  <a:prstClr val="black"/>
                </a:solidFill>
              </a:rPr>
              <a:t>(subject to that country’s discretion)</a:t>
            </a:r>
            <a:endParaRPr lang="en-US" dirty="0">
              <a:solidFill>
                <a:prstClr val="black"/>
              </a:solidFill>
            </a:endParaRPr>
          </a:p>
          <a:p>
            <a:pPr marL="457200" indent="-457200">
              <a:spcBef>
                <a:spcPts val="580"/>
              </a:spcBef>
              <a:buFont typeface="Wingdings 2"/>
              <a:buAutoNum type="alphaLcParenR"/>
              <a:defRPr/>
            </a:pPr>
            <a:r>
              <a:rPr lang="en-US" dirty="0">
                <a:solidFill>
                  <a:prstClr val="black"/>
                </a:solidFill>
              </a:rPr>
              <a:t>A third country </a:t>
            </a:r>
            <a:r>
              <a:rPr lang="en-US" dirty="0" smtClean="0">
                <a:solidFill>
                  <a:prstClr val="black"/>
                </a:solidFill>
              </a:rPr>
              <a:t>(subject to that country’s discretion)</a:t>
            </a:r>
            <a:endParaRPr lang="en-US" dirty="0">
              <a:solidFill>
                <a:prstClr val="black"/>
              </a:solidFill>
            </a:endParaRPr>
          </a:p>
          <a:p>
            <a:pPr marL="457200" indent="-457200">
              <a:buFont typeface="Wingdings 2"/>
              <a:buAutoNum type="alphaLcParenR"/>
              <a:defRPr/>
            </a:pPr>
            <a:r>
              <a:rPr lang="en-US" dirty="0">
                <a:solidFill>
                  <a:prstClr val="black"/>
                </a:solidFill>
              </a:rPr>
              <a:t>Israel</a:t>
            </a:r>
            <a:r>
              <a:rPr lang="en-US" b="1" dirty="0">
                <a:solidFill>
                  <a:prstClr val="black"/>
                </a:solidFill>
              </a:rPr>
              <a:t> </a:t>
            </a:r>
            <a:r>
              <a:rPr lang="en-US" dirty="0" smtClean="0">
                <a:solidFill>
                  <a:prstClr val="black"/>
                </a:solidFill>
              </a:rPr>
              <a:t>(subject to Israel’s discretion, but Israel </a:t>
            </a:r>
            <a:r>
              <a:rPr lang="en-US" dirty="0">
                <a:solidFill>
                  <a:prstClr val="black"/>
                </a:solidFill>
              </a:rPr>
              <a:t>“will </a:t>
            </a:r>
            <a:r>
              <a:rPr lang="en-US" dirty="0" smtClean="0">
                <a:solidFill>
                  <a:prstClr val="black"/>
                </a:solidFill>
              </a:rPr>
              <a:t>consider the </a:t>
            </a:r>
            <a:r>
              <a:rPr lang="en-US" dirty="0">
                <a:solidFill>
                  <a:prstClr val="black"/>
                </a:solidFill>
              </a:rPr>
              <a:t>average number of refugees admitted to third </a:t>
            </a:r>
            <a:r>
              <a:rPr lang="en-US" dirty="0" smtClean="0">
                <a:solidFill>
                  <a:prstClr val="black"/>
                </a:solidFill>
              </a:rPr>
              <a:t>countries”)</a:t>
            </a:r>
            <a:endParaRPr lang="en-US" b="1" dirty="0">
              <a:solidFill>
                <a:prstClr val="black"/>
              </a:solidFill>
            </a:endParaRPr>
          </a:p>
          <a:p>
            <a:pPr marL="274320" indent="-274320">
              <a:spcBef>
                <a:spcPts val="580"/>
              </a:spcBef>
              <a:buFont typeface="Wingdings 2"/>
              <a:buChar char=""/>
              <a:defRPr/>
            </a:pPr>
            <a:r>
              <a:rPr lang="en-US" dirty="0">
                <a:solidFill>
                  <a:prstClr val="black"/>
                </a:solidFill>
              </a:rPr>
              <a:t>All refugees would receive compensation</a:t>
            </a:r>
          </a:p>
          <a:p>
            <a:pPr marL="0" indent="0">
              <a:buNone/>
            </a:pPr>
            <a:endParaRPr lang="en-US" dirty="0"/>
          </a:p>
        </p:txBody>
      </p:sp>
    </p:spTree>
    <p:extLst>
      <p:ext uri="{BB962C8B-B14F-4D97-AF65-F5344CB8AC3E}">
        <p14:creationId xmlns:p14="http://schemas.microsoft.com/office/powerpoint/2010/main" val="219600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#3: Jerusalem</a:t>
            </a:r>
            <a:endParaRPr lang="en-US" dirty="0"/>
          </a:p>
        </p:txBody>
      </p:sp>
      <p:sp>
        <p:nvSpPr>
          <p:cNvPr id="3" name="Content Placeholder 2"/>
          <p:cNvSpPr>
            <a:spLocks noGrp="1"/>
          </p:cNvSpPr>
          <p:nvPr>
            <p:ph sz="quarter" idx="1"/>
          </p:nvPr>
        </p:nvSpPr>
        <p:spPr/>
        <p:txBody>
          <a:bodyPr/>
          <a:lstStyle/>
          <a:p>
            <a:pPr marL="274320" indent="-274320">
              <a:spcBef>
                <a:spcPts val="580"/>
              </a:spcBef>
              <a:buFont typeface="Wingdings 2"/>
              <a:buChar char=""/>
              <a:defRPr/>
            </a:pPr>
            <a:r>
              <a:rPr lang="en-US" dirty="0">
                <a:solidFill>
                  <a:prstClr val="black"/>
                </a:solidFill>
              </a:rPr>
              <a:t>East Jerusalem capital of Palestine, with Arab neighborhoods falling under Palestinian sovereignty and Jewish neighborhoods under Israeli sovereignty</a:t>
            </a:r>
          </a:p>
          <a:p>
            <a:pPr marL="274320" indent="-274320">
              <a:spcBef>
                <a:spcPts val="580"/>
              </a:spcBef>
              <a:buFont typeface="Wingdings 2"/>
              <a:buChar char=""/>
              <a:defRPr/>
            </a:pPr>
            <a:r>
              <a:rPr lang="en-US" dirty="0">
                <a:solidFill>
                  <a:prstClr val="black"/>
                </a:solidFill>
              </a:rPr>
              <a:t>All of Old City and Haram </a:t>
            </a:r>
            <a:r>
              <a:rPr lang="en-US" dirty="0" smtClean="0">
                <a:solidFill>
                  <a:prstClr val="black"/>
                </a:solidFill>
              </a:rPr>
              <a:t>al-Sharif (Temple Mount) </a:t>
            </a:r>
            <a:r>
              <a:rPr lang="en-US" dirty="0">
                <a:solidFill>
                  <a:prstClr val="black"/>
                </a:solidFill>
              </a:rPr>
              <a:t>to Palestine except for Jewish Quarter and Wailing Wall plaza; those areas and West Jerusalem will be capital of Israel</a:t>
            </a:r>
          </a:p>
          <a:p>
            <a:pPr marL="0" indent="0">
              <a:buNone/>
            </a:pPr>
            <a:endParaRPr lang="en-US" dirty="0"/>
          </a:p>
        </p:txBody>
      </p:sp>
    </p:spTree>
    <p:extLst>
      <p:ext uri="{BB962C8B-B14F-4D97-AF65-F5344CB8AC3E}">
        <p14:creationId xmlns:p14="http://schemas.microsoft.com/office/powerpoint/2010/main" val="509170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ltLang="en-US" sz="4000" dirty="0">
                <a:latin typeface="Franklin Gothic Book"/>
              </a:rPr>
              <a:t>#4: Demilitarized Palestinian State </a:t>
            </a:r>
            <a:endParaRPr lang="en-US" dirty="0"/>
          </a:p>
        </p:txBody>
      </p:sp>
      <p:sp>
        <p:nvSpPr>
          <p:cNvPr id="3" name="Content Placeholder 2"/>
          <p:cNvSpPr>
            <a:spLocks noGrp="1"/>
          </p:cNvSpPr>
          <p:nvPr>
            <p:ph sz="quarter" idx="1"/>
          </p:nvPr>
        </p:nvSpPr>
        <p:spPr>
          <a:xfrm>
            <a:off x="685800" y="1447800"/>
            <a:ext cx="7772400" cy="4572000"/>
          </a:xfrm>
        </p:spPr>
        <p:txBody>
          <a:bodyPr/>
          <a:lstStyle/>
          <a:p>
            <a:r>
              <a:rPr lang="en-US" altLang="en-US" dirty="0" smtClean="0">
                <a:solidFill>
                  <a:srgbClr val="000000"/>
                </a:solidFill>
              </a:rPr>
              <a:t>Palestine would have no army, but a strong security force and multinational forces to ensure its safety and security </a:t>
            </a:r>
          </a:p>
          <a:p>
            <a:r>
              <a:rPr lang="en-US" altLang="en-US" dirty="0" smtClean="0">
                <a:solidFill>
                  <a:srgbClr val="000000"/>
                </a:solidFill>
              </a:rPr>
              <a:t>Both Israel and Palestine would be committed to ending all violence against each other</a:t>
            </a:r>
          </a:p>
          <a:p>
            <a:pPr marL="0" indent="0">
              <a:buNone/>
            </a:pPr>
            <a:endParaRPr lang="en-US" dirty="0"/>
          </a:p>
        </p:txBody>
      </p:sp>
    </p:spTree>
    <p:extLst>
      <p:ext uri="{BB962C8B-B14F-4D97-AF65-F5344CB8AC3E}">
        <p14:creationId xmlns:p14="http://schemas.microsoft.com/office/powerpoint/2010/main" val="49809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#5: Security Arrangements </a:t>
            </a:r>
            <a:endParaRPr lang="en-US" dirty="0"/>
          </a:p>
        </p:txBody>
      </p:sp>
      <p:sp>
        <p:nvSpPr>
          <p:cNvPr id="3" name="Content Placeholder 2"/>
          <p:cNvSpPr>
            <a:spLocks noGrp="1"/>
          </p:cNvSpPr>
          <p:nvPr>
            <p:ph sz="quarter" idx="1"/>
          </p:nvPr>
        </p:nvSpPr>
        <p:spPr/>
        <p:txBody>
          <a:bodyPr>
            <a:normAutofit/>
          </a:bodyPr>
          <a:lstStyle/>
          <a:p>
            <a:r>
              <a:rPr lang="en-US" altLang="en-US" dirty="0" smtClean="0">
                <a:solidFill>
                  <a:srgbClr val="000000"/>
                </a:solidFill>
              </a:rPr>
              <a:t>Palestine to have sovereignty over its land, water and airspace</a:t>
            </a:r>
          </a:p>
          <a:p>
            <a:r>
              <a:rPr lang="en-US" altLang="en-US" dirty="0" smtClean="0">
                <a:solidFill>
                  <a:srgbClr val="000000"/>
                </a:solidFill>
              </a:rPr>
              <a:t>Israel would have right to use Palestinian airspace for training purposes</a:t>
            </a:r>
          </a:p>
          <a:p>
            <a:r>
              <a:rPr lang="en-US" altLang="en-US" dirty="0" smtClean="0">
                <a:solidFill>
                  <a:srgbClr val="000000"/>
                </a:solidFill>
              </a:rPr>
              <a:t>Israel would maintain two security stations in the West Bank  for 15 years </a:t>
            </a:r>
          </a:p>
          <a:p>
            <a:r>
              <a:rPr lang="en-US" altLang="en-US" dirty="0" smtClean="0">
                <a:solidFill>
                  <a:srgbClr val="000000"/>
                </a:solidFill>
              </a:rPr>
              <a:t>Multinational force would monitor borders and implementation of agreement by both sides</a:t>
            </a:r>
          </a:p>
          <a:p>
            <a:pPr marL="0" indent="0">
              <a:buNone/>
            </a:pPr>
            <a:endParaRPr lang="en-US" dirty="0"/>
          </a:p>
        </p:txBody>
      </p:sp>
    </p:spTree>
    <p:extLst>
      <p:ext uri="{BB962C8B-B14F-4D97-AF65-F5344CB8AC3E}">
        <p14:creationId xmlns:p14="http://schemas.microsoft.com/office/powerpoint/2010/main" val="275860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#6: End of Conflict </a:t>
            </a:r>
            <a:endParaRPr lang="en-US" dirty="0"/>
          </a:p>
        </p:txBody>
      </p:sp>
      <p:sp>
        <p:nvSpPr>
          <p:cNvPr id="3" name="Content Placeholder 2"/>
          <p:cNvSpPr>
            <a:spLocks noGrp="1"/>
          </p:cNvSpPr>
          <p:nvPr>
            <p:ph sz="quarter" idx="1"/>
          </p:nvPr>
        </p:nvSpPr>
        <p:spPr/>
        <p:txBody>
          <a:bodyPr/>
          <a:lstStyle/>
          <a:p>
            <a:r>
              <a:rPr lang="en-US" altLang="en-US" b="1" dirty="0" smtClean="0">
                <a:solidFill>
                  <a:srgbClr val="000000"/>
                </a:solidFill>
              </a:rPr>
              <a:t>Upon full implementation of agreement:</a:t>
            </a:r>
          </a:p>
          <a:p>
            <a:pPr marL="514350" indent="-514350">
              <a:buFont typeface="+mj-lt"/>
              <a:buAutoNum type="arabicPeriod"/>
            </a:pPr>
            <a:r>
              <a:rPr lang="en-US" altLang="en-US" dirty="0">
                <a:solidFill>
                  <a:srgbClr val="000000"/>
                </a:solidFill>
              </a:rPr>
              <a:t>C</a:t>
            </a:r>
            <a:r>
              <a:rPr lang="en-US" altLang="en-US" dirty="0" smtClean="0">
                <a:solidFill>
                  <a:srgbClr val="000000"/>
                </a:solidFill>
              </a:rPr>
              <a:t>onflict will be declared over by both sides</a:t>
            </a:r>
          </a:p>
          <a:p>
            <a:pPr marL="514350" indent="-514350">
              <a:buFont typeface="+mj-lt"/>
              <a:buAutoNum type="arabicPeriod"/>
            </a:pPr>
            <a:r>
              <a:rPr lang="en-US" altLang="en-US" dirty="0">
                <a:solidFill>
                  <a:srgbClr val="000000"/>
                </a:solidFill>
              </a:rPr>
              <a:t>M</a:t>
            </a:r>
            <a:r>
              <a:rPr lang="en-US" altLang="en-US" dirty="0" smtClean="0">
                <a:solidFill>
                  <a:srgbClr val="000000"/>
                </a:solidFill>
              </a:rPr>
              <a:t>utual recognition of each state as the homeland of its respective peoples</a:t>
            </a:r>
            <a:endParaRPr lang="en-US" altLang="en-US" b="1" dirty="0" smtClean="0">
              <a:solidFill>
                <a:srgbClr val="000000"/>
              </a:solidFill>
            </a:endParaRPr>
          </a:p>
          <a:p>
            <a:endParaRPr lang="en-US" dirty="0"/>
          </a:p>
        </p:txBody>
      </p:sp>
    </p:spTree>
    <p:extLst>
      <p:ext uri="{BB962C8B-B14F-4D97-AF65-F5344CB8AC3E}">
        <p14:creationId xmlns:p14="http://schemas.microsoft.com/office/powerpoint/2010/main" val="415960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dirty="0" smtClean="0"/>
              <a:t>Review: The 6 Parts of the </a:t>
            </a:r>
            <a:br>
              <a:rPr lang="en-US" altLang="en-US" dirty="0" smtClean="0"/>
            </a:br>
            <a:r>
              <a:rPr lang="en-US" altLang="en-US" dirty="0" smtClean="0"/>
              <a:t>Joint Polls’ Peace Plan</a:t>
            </a:r>
          </a:p>
        </p:txBody>
      </p:sp>
      <p:sp>
        <p:nvSpPr>
          <p:cNvPr id="18435" name="Content Placeholder 2"/>
          <p:cNvSpPr>
            <a:spLocks noGrp="1"/>
          </p:cNvSpPr>
          <p:nvPr>
            <p:ph sz="quarter" idx="1"/>
          </p:nvPr>
        </p:nvSpPr>
        <p:spPr>
          <a:xfrm>
            <a:off x="457200" y="1600200"/>
            <a:ext cx="8229600" cy="5181600"/>
          </a:xfrm>
        </p:spPr>
        <p:txBody>
          <a:bodyPr>
            <a:normAutofit/>
          </a:bodyPr>
          <a:lstStyle/>
          <a:p>
            <a:pPr marL="514350" indent="-514350" eaLnBrk="1" hangingPunct="1">
              <a:buFont typeface="Arial" charset="0"/>
              <a:buAutoNum type="arabicParenR"/>
            </a:pPr>
            <a:r>
              <a:rPr lang="en-US" altLang="en-US" sz="1600" b="1" dirty="0" smtClean="0"/>
              <a:t>Borders: </a:t>
            </a:r>
            <a:r>
              <a:rPr lang="en-US" altLang="en-US" sz="1600" dirty="0" smtClean="0"/>
              <a:t>The entirety of the West Bank and Gaza Strip would make up Palestine, with exception of 3% of the West Bank with proportional land swaps to make up for this</a:t>
            </a:r>
          </a:p>
          <a:p>
            <a:pPr marL="514350" indent="-514350" eaLnBrk="1" hangingPunct="1">
              <a:buFont typeface="Arial" charset="0"/>
              <a:buAutoNum type="arabicParenR"/>
            </a:pPr>
            <a:r>
              <a:rPr lang="en-US" altLang="en-US" sz="1600" b="1" dirty="0" smtClean="0"/>
              <a:t>Refugees: </a:t>
            </a:r>
            <a:r>
              <a:rPr lang="en-US" altLang="en-US" sz="1600" dirty="0" smtClean="0"/>
              <a:t>Solution based on UN Resolutions 194 and 242. Palestinian refugees to be given 5 options for permanent residency: a) Palestinian state b) areas transferred from Israel to Palestine c) current country of residence d) a third country e) Israel. </a:t>
            </a:r>
          </a:p>
          <a:p>
            <a:pPr marL="514350" indent="-514350" eaLnBrk="1" hangingPunct="1">
              <a:buFont typeface="Arial" charset="0"/>
              <a:buNone/>
            </a:pPr>
            <a:r>
              <a:rPr lang="en-US" altLang="en-US" sz="1600" b="1" dirty="0" smtClean="0"/>
              <a:t>            </a:t>
            </a:r>
            <a:r>
              <a:rPr lang="en-US" altLang="en-US" sz="1600" dirty="0" smtClean="0"/>
              <a:t>All refugees would receive compensation.</a:t>
            </a:r>
          </a:p>
          <a:p>
            <a:pPr marL="514350" indent="-514350" eaLnBrk="1" hangingPunct="1">
              <a:buFont typeface="Arial" charset="0"/>
              <a:buAutoNum type="arabicParenR" startAt="3"/>
            </a:pPr>
            <a:r>
              <a:rPr lang="en-US" altLang="en-US" sz="1600" b="1" dirty="0" smtClean="0"/>
              <a:t>Jerusalem: </a:t>
            </a:r>
            <a:r>
              <a:rPr lang="en-US" altLang="en-US" sz="1600" dirty="0" smtClean="0"/>
              <a:t>East Jerusalem capital of Palestine, with Arab neighborhoods falling under Palestinian sovereignty and Jewish neighborhoods under Israeli sovereignty. All of Old City and Haram al-Sharif to Palestine except for Jewish Quarter and Wailing Wall. That and West Jerusalem will be capital of Israel.</a:t>
            </a:r>
          </a:p>
          <a:p>
            <a:pPr marL="514350" indent="-514350" eaLnBrk="1" hangingPunct="1">
              <a:buFont typeface="Arial" charset="0"/>
              <a:buAutoNum type="arabicParenR" startAt="4"/>
            </a:pPr>
            <a:r>
              <a:rPr lang="en-US" altLang="en-US" sz="1600" b="1" dirty="0" smtClean="0"/>
              <a:t>Demilitarized Palestinian State: </a:t>
            </a:r>
            <a:r>
              <a:rPr lang="en-US" altLang="en-US" sz="1600" dirty="0" smtClean="0"/>
              <a:t>Palestine would have no army, but a strong security force and multinational forces to ensure its safety and security. Both Israel and Palestine would be committed to ending all violence against one another.</a:t>
            </a:r>
          </a:p>
          <a:p>
            <a:pPr marL="514350" indent="-514350" eaLnBrk="1" hangingPunct="1">
              <a:buFont typeface="Arial" charset="0"/>
              <a:buAutoNum type="arabicParenR" startAt="5"/>
            </a:pPr>
            <a:r>
              <a:rPr lang="en-US" altLang="en-US" sz="1600" b="1" dirty="0" smtClean="0"/>
              <a:t>Security Arrangements:  </a:t>
            </a:r>
            <a:r>
              <a:rPr lang="en-US" altLang="en-US" sz="1600" dirty="0" smtClean="0"/>
              <a:t>Palestine to have sovereignty over its land, water and airspace; Israel would have right to use airspace for training purposes; Israel would maintain two security stations in the West Bank  for 15 years. Multinational force would monitor borders and implementation of agreement by both sides</a:t>
            </a:r>
          </a:p>
          <a:p>
            <a:pPr marL="514350" indent="-514350" eaLnBrk="1" hangingPunct="1">
              <a:buFont typeface="Arial" charset="0"/>
              <a:buAutoNum type="arabicParenR" startAt="5"/>
            </a:pPr>
            <a:r>
              <a:rPr lang="en-US" altLang="en-US" sz="1600" b="1" dirty="0" smtClean="0"/>
              <a:t>End of Conflict: </a:t>
            </a:r>
            <a:r>
              <a:rPr lang="en-US" altLang="en-US" sz="1600" dirty="0" smtClean="0"/>
              <a:t>Upon full implementation of agreement, conflict will be declared over by both sides, which would recognize each state as the homeland of its peoples.</a:t>
            </a:r>
            <a:endParaRPr lang="en-US" altLang="en-US" sz="1600" b="1" dirty="0" smtClean="0"/>
          </a:p>
        </p:txBody>
      </p:sp>
    </p:spTree>
    <p:extLst>
      <p:ext uri="{BB962C8B-B14F-4D97-AF65-F5344CB8AC3E}">
        <p14:creationId xmlns:p14="http://schemas.microsoft.com/office/powerpoint/2010/main" val="320944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5647547"/>
              </p:ext>
            </p:extLst>
          </p:nvPr>
        </p:nvGraphicFramePr>
        <p:xfrm>
          <a:off x="228598" y="838201"/>
          <a:ext cx="8686802" cy="3931920"/>
        </p:xfrm>
        <a:graphic>
          <a:graphicData uri="http://schemas.openxmlformats.org/drawingml/2006/table">
            <a:tbl>
              <a:tblPr firstRow="1" bandRow="1">
                <a:tableStyleId>{5C22544A-7EE6-4342-B048-85BDC9FD1C3A}</a:tableStyleId>
              </a:tblPr>
              <a:tblGrid>
                <a:gridCol w="1066802"/>
                <a:gridCol w="255342"/>
                <a:gridCol w="587621"/>
                <a:gridCol w="528637"/>
                <a:gridCol w="609600"/>
                <a:gridCol w="609600"/>
                <a:gridCol w="609600"/>
                <a:gridCol w="533400"/>
                <a:gridCol w="609600"/>
                <a:gridCol w="609600"/>
                <a:gridCol w="533400"/>
                <a:gridCol w="533400"/>
                <a:gridCol w="609600"/>
                <a:gridCol w="990600"/>
              </a:tblGrid>
              <a:tr h="1600200">
                <a:tc gridSpan="14">
                  <a:txBody>
                    <a:bodyPr/>
                    <a:lstStyle/>
                    <a:p>
                      <a:pPr algn="ctr"/>
                      <a:r>
                        <a:rPr lang="en-US" sz="2800" dirty="0" smtClean="0">
                          <a:solidFill>
                            <a:schemeClr val="tx1"/>
                          </a:solidFill>
                          <a:latin typeface="+mj-lt"/>
                        </a:rPr>
                        <a:t>Joint</a:t>
                      </a:r>
                      <a:r>
                        <a:rPr lang="en-US" sz="2800" baseline="0" dirty="0" smtClean="0">
                          <a:solidFill>
                            <a:schemeClr val="tx1"/>
                          </a:solidFill>
                          <a:latin typeface="+mj-lt"/>
                        </a:rPr>
                        <a:t> Poll Results: 2003-2013</a:t>
                      </a:r>
                      <a:endParaRPr lang="en-US" sz="28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gridSpan="2">
                  <a:txBody>
                    <a:bodyPr/>
                    <a:lstStyle/>
                    <a:p>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a:t>
                      </a:r>
                      <a:r>
                        <a:rPr lang="en-US" sz="1600" baseline="0" dirty="0" smtClean="0">
                          <a:solidFill>
                            <a:schemeClr val="tx1"/>
                          </a:solidFill>
                          <a:latin typeface="+mn-lt"/>
                        </a:rPr>
                        <a:t> ‘03</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a:t>
                      </a:r>
                      <a:r>
                        <a:rPr lang="en-US" sz="1600" baseline="0" dirty="0" smtClean="0">
                          <a:solidFill>
                            <a:schemeClr val="tx1"/>
                          </a:solidFill>
                          <a:latin typeface="+mn-lt"/>
                        </a:rPr>
                        <a:t> ‘04</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a:t>
                      </a:r>
                      <a:r>
                        <a:rPr lang="en-US" sz="1600" baseline="0" dirty="0" smtClean="0">
                          <a:solidFill>
                            <a:schemeClr val="tx1"/>
                          </a:solidFill>
                          <a:latin typeface="+mn-lt"/>
                        </a:rPr>
                        <a:t> ‘05</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‘06</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‘07</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‘08</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‘09</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‘10</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‘11</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Dec. ‘12</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latin typeface="+mn-lt"/>
                        </a:rPr>
                        <a:t>Dec. ‘13</a:t>
                      </a:r>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chemeClr val="tx1"/>
                          </a:solidFill>
                          <a:latin typeface="+mn-lt"/>
                        </a:rPr>
                        <a:t>AVG</a:t>
                      </a:r>
                      <a:endParaRPr lang="en-US"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7240">
                <a:tc rowSpan="2">
                  <a:txBody>
                    <a:bodyPr/>
                    <a:lstStyle/>
                    <a:p>
                      <a:r>
                        <a:rPr lang="en-US" sz="1800" b="1" dirty="0" smtClean="0">
                          <a:latin typeface="+mn-lt"/>
                        </a:rPr>
                        <a:t>Overall</a:t>
                      </a:r>
                      <a:endParaRPr lang="en-US" sz="1800" b="1" dirty="0">
                        <a:latin typeface="+mn-lt"/>
                      </a:endParaRPr>
                    </a:p>
                    <a:p>
                      <a:r>
                        <a:rPr lang="en-US" sz="1800" b="1" dirty="0" smtClean="0">
                          <a:latin typeface="+mn-lt"/>
                        </a:rPr>
                        <a:t>package</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ISR</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47%</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600" b="0" dirty="0">
                          <a:effectLst/>
                          <a:latin typeface="+mn-lt"/>
                        </a:rPr>
                        <a:t>64%</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64%</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52%</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53%</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52%</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46%</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52%</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58%</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56%</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mn-lt"/>
                          <a:cs typeface="Times New Roman" panose="02020603050405020304" pitchFamily="18" charset="0"/>
                        </a:rPr>
                        <a:t>54%</a:t>
                      </a:r>
                      <a:endParaRPr lang="en-US" sz="160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chemeClr val="tx1"/>
                          </a:solidFill>
                          <a:latin typeface="+mn-lt"/>
                        </a:rPr>
                        <a:t>54.36%</a:t>
                      </a:r>
                      <a:endParaRPr lang="en-US" sz="16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04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PAL</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39%</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54%</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46%</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48%</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47%</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41%</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38</a:t>
                      </a:r>
                      <a:r>
                        <a:rPr lang="en-US" sz="1600" b="0" i="1" dirty="0">
                          <a:effectLst/>
                          <a:latin typeface="+mn-lt"/>
                        </a:rPr>
                        <a:t>%</a:t>
                      </a:r>
                      <a:endParaRPr lang="en-US" sz="1600" b="0" dirty="0">
                        <a:effectLst/>
                        <a:latin typeface="+mn-lt"/>
                      </a:endParaRP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40%</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a:effectLst/>
                          <a:latin typeface="+mn-lt"/>
                        </a:rPr>
                        <a:t>50%</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0" dirty="0" smtClean="0">
                          <a:effectLst/>
                          <a:latin typeface="+mn-lt"/>
                        </a:rPr>
                        <a:t>43</a:t>
                      </a:r>
                      <a:r>
                        <a:rPr lang="en-US" sz="1600" b="0" dirty="0">
                          <a:effectLst/>
                          <a:latin typeface="+mn-lt"/>
                        </a:rPr>
                        <a:t>%</a:t>
                      </a:r>
                    </a:p>
                  </a:txBody>
                  <a:tcPr marL="50428" marR="504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mn-lt"/>
                        </a:rPr>
                        <a:t>46%</a:t>
                      </a:r>
                      <a:endParaRPr lang="en-US" sz="16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chemeClr val="tx1"/>
                          </a:solidFill>
                          <a:latin typeface="+mn-lt"/>
                        </a:rPr>
                        <a:t>44.73%</a:t>
                      </a:r>
                      <a:endParaRPr lang="en-US" sz="16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02060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7400170"/>
              </p:ext>
            </p:extLst>
          </p:nvPr>
        </p:nvGraphicFramePr>
        <p:xfrm>
          <a:off x="152400" y="381000"/>
          <a:ext cx="8839197" cy="4663440"/>
        </p:xfrm>
        <a:graphic>
          <a:graphicData uri="http://schemas.openxmlformats.org/drawingml/2006/table">
            <a:tbl>
              <a:tblPr/>
              <a:tblGrid>
                <a:gridCol w="1600200"/>
                <a:gridCol w="609600"/>
                <a:gridCol w="609600"/>
                <a:gridCol w="609600"/>
                <a:gridCol w="609600"/>
                <a:gridCol w="609600"/>
                <a:gridCol w="533400"/>
                <a:gridCol w="609600"/>
                <a:gridCol w="609600"/>
                <a:gridCol w="609600"/>
                <a:gridCol w="609600"/>
                <a:gridCol w="609600"/>
                <a:gridCol w="609597"/>
              </a:tblGrid>
              <a:tr h="183451">
                <a:tc gridSpan="12">
                  <a:txBody>
                    <a:bodyPr/>
                    <a:lstStyle/>
                    <a:p>
                      <a:pPr algn="ctr">
                        <a:spcAft>
                          <a:spcPts val="0"/>
                        </a:spcAft>
                      </a:pPr>
                      <a:r>
                        <a:rPr lang="en-US" sz="1800" b="1" dirty="0">
                          <a:effectLst/>
                          <a:latin typeface="Times New Roman"/>
                        </a:rPr>
                        <a:t>Summary </a:t>
                      </a:r>
                      <a:r>
                        <a:rPr lang="en-US" sz="1800" b="1" dirty="0" smtClean="0">
                          <a:effectLst/>
                          <a:latin typeface="Times New Roman"/>
                        </a:rPr>
                        <a:t>Table: 2003-2013 - Breakdown</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363">
                <a:tc>
                  <a:txBody>
                    <a:bodyPr/>
                    <a:lstStyle/>
                    <a:p>
                      <a:pPr algn="l">
                        <a:spcAft>
                          <a:spcPts val="0"/>
                        </a:spcAft>
                      </a:pPr>
                      <a:r>
                        <a:rPr lang="en-US" sz="1800" b="1" dirty="0">
                          <a:effectLst/>
                          <a:latin typeface="Times New Roman"/>
                        </a:rPr>
                        <a:t> </a:t>
                      </a:r>
                      <a:endParaRPr lang="en-US" sz="1800" dirty="0">
                        <a:effectLst/>
                        <a:latin typeface="Times New Roman"/>
                      </a:endParaRPr>
                    </a:p>
                  </a:txBody>
                  <a:tcPr marL="47627" marR="47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Times New Roman"/>
                        </a:rPr>
                        <a:t> </a:t>
                      </a:r>
                      <a:endParaRPr lang="en-US" sz="1800">
                        <a:effectLst/>
                        <a:latin typeface="Times New Roman"/>
                      </a:endParaRPr>
                    </a:p>
                  </a:txBody>
                  <a:tcPr marL="47627" marR="47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03</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04</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05</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06</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07</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08</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Times New Roman"/>
                        </a:rPr>
                        <a:t>Aug</a:t>
                      </a:r>
                      <a:endParaRPr lang="en-US" sz="1800">
                        <a:effectLst/>
                        <a:latin typeface="Times New Roman"/>
                      </a:endParaRPr>
                    </a:p>
                    <a:p>
                      <a:pPr algn="ctr">
                        <a:spcAft>
                          <a:spcPts val="0"/>
                        </a:spcAft>
                      </a:pPr>
                      <a:r>
                        <a:rPr lang="en-US" sz="1800" b="1">
                          <a:effectLst/>
                          <a:latin typeface="Times New Roman"/>
                        </a:rPr>
                        <a:t>09</a:t>
                      </a:r>
                      <a:endParaRPr lang="en-US" sz="180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Times New Roman"/>
                        </a:rPr>
                        <a:t>Dec</a:t>
                      </a:r>
                      <a:endParaRPr lang="en-US" sz="1800">
                        <a:effectLst/>
                        <a:latin typeface="Times New Roman"/>
                      </a:endParaRPr>
                    </a:p>
                    <a:p>
                      <a:pPr algn="ctr">
                        <a:spcAft>
                          <a:spcPts val="0"/>
                        </a:spcAft>
                      </a:pPr>
                      <a:r>
                        <a:rPr lang="en-US" sz="1800" b="1">
                          <a:effectLst/>
                          <a:latin typeface="Times New Roman"/>
                        </a:rPr>
                        <a:t>10</a:t>
                      </a:r>
                      <a:endParaRPr lang="en-US" sz="180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Times New Roman"/>
                        </a:rPr>
                        <a:t>Dec</a:t>
                      </a:r>
                      <a:endParaRPr lang="en-US" sz="1800">
                        <a:effectLst/>
                        <a:latin typeface="Times New Roman"/>
                      </a:endParaRPr>
                    </a:p>
                    <a:p>
                      <a:pPr algn="ctr">
                        <a:spcAft>
                          <a:spcPts val="0"/>
                        </a:spcAft>
                      </a:pPr>
                      <a:r>
                        <a:rPr lang="en-US" sz="1800" b="1">
                          <a:effectLst/>
                          <a:latin typeface="Times New Roman"/>
                        </a:rPr>
                        <a:t>11</a:t>
                      </a:r>
                      <a:endParaRPr lang="en-US" sz="180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Times New Roman"/>
                        </a:rPr>
                        <a:t>Dec</a:t>
                      </a:r>
                      <a:endParaRPr lang="en-US" sz="1800" dirty="0">
                        <a:effectLst/>
                        <a:latin typeface="Times New Roman"/>
                      </a:endParaRPr>
                    </a:p>
                    <a:p>
                      <a:pPr algn="ctr">
                        <a:spcAft>
                          <a:spcPts val="0"/>
                        </a:spcAft>
                      </a:pPr>
                      <a:r>
                        <a:rPr lang="en-US" sz="1800" b="1" dirty="0">
                          <a:effectLst/>
                          <a:latin typeface="Times New Roman"/>
                        </a:rPr>
                        <a:t>12</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effectLst/>
                          <a:latin typeface="Times New Roman"/>
                        </a:rPr>
                        <a:t>Dec </a:t>
                      </a:r>
                    </a:p>
                    <a:p>
                      <a:pPr algn="ctr">
                        <a:spcAft>
                          <a:spcPts val="0"/>
                        </a:spcAft>
                      </a:pPr>
                      <a:r>
                        <a:rPr lang="en-US" sz="1800" b="1" dirty="0" smtClean="0">
                          <a:effectLst/>
                          <a:latin typeface="Times New Roman"/>
                        </a:rPr>
                        <a:t>13</a:t>
                      </a:r>
                      <a:endParaRPr lang="en-US" sz="1800" b="1"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rowSpan="2">
                  <a:txBody>
                    <a:bodyPr/>
                    <a:lstStyle/>
                    <a:p>
                      <a:pPr algn="l">
                        <a:spcAft>
                          <a:spcPts val="0"/>
                        </a:spcAft>
                      </a:pPr>
                      <a:r>
                        <a:rPr lang="en-US" sz="1800">
                          <a:effectLst/>
                          <a:latin typeface="Times New Roman"/>
                        </a:rPr>
                        <a:t>1) Borders and Territorial Exchange</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effectLst/>
                          <a:latin typeface="Times New Roman"/>
                        </a:rPr>
                        <a:t>ISR</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55%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effectLst/>
                          <a:latin typeface="Times New Roman"/>
                        </a:rPr>
                        <a:t>44%</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63%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61%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63%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smtClean="0">
                          <a:effectLst/>
                          <a:latin typeface="Times New Roman"/>
                        </a:rPr>
                        <a:t>52%</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4657">
                <a:tc rowSpan="2">
                  <a:txBody>
                    <a:bodyPr/>
                    <a:lstStyle/>
                    <a:p>
                      <a:pPr algn="l">
                        <a:spcAft>
                          <a:spcPts val="0"/>
                        </a:spcAft>
                      </a:pPr>
                      <a:r>
                        <a:rPr lang="en-US" sz="1800" dirty="0">
                          <a:effectLst/>
                          <a:latin typeface="Times New Roman"/>
                        </a:rPr>
                        <a:t>2) Refugees</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a:effectLst/>
                          <a:latin typeface="Times New Roman"/>
                        </a:rPr>
                        <a:t>ISR</a:t>
                      </a:r>
                      <a:endParaRPr lang="en-US" sz="180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35%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42%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effectLst/>
                          <a:latin typeface="Times New Roman"/>
                        </a:rPr>
                        <a:t>39%</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594">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25%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smtClean="0">
                          <a:effectLst/>
                          <a:latin typeface="Times New Roman"/>
                        </a:rPr>
                        <a:t>46%</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8185">
                <a:tc rowSpan="2">
                  <a:txBody>
                    <a:bodyPr/>
                    <a:lstStyle/>
                    <a:p>
                      <a:pPr algn="l">
                        <a:spcAft>
                          <a:spcPts val="0"/>
                        </a:spcAft>
                      </a:pPr>
                      <a:r>
                        <a:rPr lang="en-US" sz="1800">
                          <a:effectLst/>
                          <a:latin typeface="Times New Roman"/>
                        </a:rPr>
                        <a:t>3) Jerusalem</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effectLst/>
                          <a:latin typeface="Times New Roman"/>
                        </a:rPr>
                        <a:t>ISR</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41%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40%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smtClean="0">
                          <a:effectLst/>
                          <a:latin typeface="Times New Roman"/>
                        </a:rPr>
                        <a:t>37%</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9949">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29%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smtClean="0">
                          <a:effectLst/>
                          <a:latin typeface="Times New Roman"/>
                        </a:rPr>
                        <a:t>32%</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rowSpan="2">
                  <a:txBody>
                    <a:bodyPr/>
                    <a:lstStyle/>
                    <a:p>
                      <a:pPr algn="l">
                        <a:spcAft>
                          <a:spcPts val="0"/>
                        </a:spcAft>
                      </a:pPr>
                      <a:r>
                        <a:rPr lang="en-US" sz="1800" dirty="0">
                          <a:effectLst/>
                          <a:latin typeface="Times New Roman"/>
                        </a:rPr>
                        <a:t>4) Demilitarized State</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effectLst/>
                          <a:latin typeface="Times New Roman"/>
                        </a:rPr>
                        <a:t>ISR</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56%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70%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smtClean="0">
                          <a:effectLst/>
                          <a:latin typeface="Times New Roman"/>
                        </a:rPr>
                        <a:t>60%</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4800">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32%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a:effectLst/>
                          <a:latin typeface="Times New Roman"/>
                        </a:rPr>
                        <a:t>28%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800" dirty="0" smtClean="0">
                          <a:effectLst/>
                          <a:latin typeface="Times New Roman"/>
                        </a:rPr>
                        <a:t>28%</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9067">
                <a:tc rowSpan="2">
                  <a:txBody>
                    <a:bodyPr/>
                    <a:lstStyle/>
                    <a:p>
                      <a:pPr algn="l">
                        <a:spcAft>
                          <a:spcPts val="0"/>
                        </a:spcAft>
                      </a:pPr>
                      <a:r>
                        <a:rPr lang="en-US" sz="1800">
                          <a:effectLst/>
                          <a:latin typeface="Times New Roman"/>
                        </a:rPr>
                        <a:t>5) Security Arrangements</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a:effectLst/>
                          <a:latin typeface="Times New Roman"/>
                        </a:rPr>
                        <a:t>ISR</a:t>
                      </a:r>
                      <a:endParaRPr lang="en-US" sz="180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53%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49%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52%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59%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effectLst/>
                          <a:latin typeface="Times New Roman"/>
                        </a:rPr>
                        <a:t>52%</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31">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a:effectLst/>
                          <a:latin typeface="Times New Roman"/>
                        </a:rPr>
                        <a:t>23%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a:effectLst/>
                          <a:latin typeface="Times New Roman"/>
                        </a:rPr>
                        <a:t>43%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a:effectLst/>
                          <a:latin typeface="Times New Roman"/>
                        </a:rPr>
                        <a:t>51%</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38%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50%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a:effectLst/>
                          <a:latin typeface="Times New Roman"/>
                        </a:rPr>
                        <a:t>46%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dirty="0" smtClean="0">
                          <a:effectLst/>
                          <a:latin typeface="Times New Roman"/>
                        </a:rPr>
                        <a:t>52%</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2594">
                <a:tc rowSpan="2">
                  <a:txBody>
                    <a:bodyPr/>
                    <a:lstStyle/>
                    <a:p>
                      <a:pPr algn="l">
                        <a:spcAft>
                          <a:spcPts val="0"/>
                        </a:spcAft>
                      </a:pPr>
                      <a:r>
                        <a:rPr lang="en-US" sz="1800">
                          <a:effectLst/>
                          <a:latin typeface="Times New Roman"/>
                        </a:rPr>
                        <a:t>6) End of Conflict</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effectLst/>
                          <a:latin typeface="Times New Roman"/>
                        </a:rPr>
                        <a:t>ISR</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66%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76%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80%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68%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67%</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68%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68%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a:rPr>
                        <a:t>70%</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a:rPr>
                        <a:t>68%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effectLst/>
                          <a:latin typeface="Times New Roman"/>
                        </a:rPr>
                        <a:t>66%</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85">
                <a:tc vMerge="1">
                  <a:txBody>
                    <a:bodyPr/>
                    <a:lstStyle/>
                    <a:p>
                      <a:endParaRPr lang="en-US"/>
                    </a:p>
                  </a:txBody>
                  <a:tcPr/>
                </a:tc>
                <a:tc>
                  <a:txBody>
                    <a:bodyPr/>
                    <a:lstStyle/>
                    <a:p>
                      <a:pPr algn="l">
                        <a:spcAft>
                          <a:spcPts val="0"/>
                        </a:spcAft>
                      </a:pPr>
                      <a:r>
                        <a:rPr lang="en-US" sz="1800" b="1" dirty="0">
                          <a:effectLst/>
                          <a:latin typeface="Times New Roman"/>
                        </a:rPr>
                        <a:t>PAL</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42%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64%</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62%</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66%</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55%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55%</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58%</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63%</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a:effectLst/>
                          <a:latin typeface="Times New Roman"/>
                        </a:rPr>
                        <a:t>59%</a:t>
                      </a: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dirty="0" smtClean="0">
                          <a:effectLst/>
                          <a:latin typeface="Times New Roman"/>
                        </a:rPr>
                        <a:t>63%</a:t>
                      </a:r>
                      <a:endParaRPr lang="en-US" sz="1800" dirty="0">
                        <a:effectLst/>
                        <a:latin typeface="Times New Roman"/>
                      </a:endParaRPr>
                    </a:p>
                  </a:txBody>
                  <a:tcPr marL="47627" marR="4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414055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fontScale="90000"/>
          </a:bodyPr>
          <a:lstStyle/>
          <a:p>
            <a:pPr algn="ctr"/>
            <a:r>
              <a:rPr lang="en-US" dirty="0" smtClean="0"/>
              <a:t>Latest Polls from PSR and </a:t>
            </a:r>
            <a:br>
              <a:rPr lang="en-US" dirty="0" smtClean="0"/>
            </a:br>
            <a:r>
              <a:rPr lang="en-US" dirty="0" smtClean="0"/>
              <a:t>The Hebrew University </a:t>
            </a:r>
            <a:endParaRPr lang="en-US" dirty="0"/>
          </a:p>
        </p:txBody>
      </p:sp>
      <p:sp>
        <p:nvSpPr>
          <p:cNvPr id="3" name="Content Placeholder 2"/>
          <p:cNvSpPr>
            <a:spLocks noGrp="1"/>
          </p:cNvSpPr>
          <p:nvPr>
            <p:ph sz="quarter" idx="1"/>
          </p:nvPr>
        </p:nvSpPr>
        <p:spPr>
          <a:xfrm>
            <a:off x="762000" y="1143000"/>
            <a:ext cx="7772400" cy="5334000"/>
          </a:xfrm>
        </p:spPr>
        <p:txBody>
          <a:bodyPr/>
          <a:lstStyle/>
          <a:p>
            <a:pPr marL="0" indent="0">
              <a:buNone/>
            </a:pPr>
            <a:endParaRPr lang="en-US" sz="1050" dirty="0" smtClean="0"/>
          </a:p>
          <a:p>
            <a:pPr marL="0" indent="0">
              <a:buNone/>
            </a:pPr>
            <a:endParaRPr lang="en-US" sz="1050" dirty="0"/>
          </a:p>
          <a:p>
            <a:pPr marL="0" indent="0">
              <a:buNone/>
            </a:pPr>
            <a:endParaRPr lang="en-US" sz="1050" dirty="0" smtClean="0"/>
          </a:p>
          <a:p>
            <a:pPr marL="0" indent="0">
              <a:buNone/>
            </a:pPr>
            <a:endParaRPr lang="en-US" sz="2800" dirty="0"/>
          </a:p>
        </p:txBody>
      </p:sp>
      <p:graphicFrame>
        <p:nvGraphicFramePr>
          <p:cNvPr id="4" name="Chart 3"/>
          <p:cNvGraphicFramePr/>
          <p:nvPr>
            <p:extLst>
              <p:ext uri="{D42A27DB-BD31-4B8C-83A1-F6EECF244321}">
                <p14:modId xmlns:p14="http://schemas.microsoft.com/office/powerpoint/2010/main" val="2567779953"/>
              </p:ext>
            </p:extLst>
          </p:nvPr>
        </p:nvGraphicFramePr>
        <p:xfrm>
          <a:off x="457200" y="14478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87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pPr algn="ctr"/>
            <a:r>
              <a:rPr lang="en-US" sz="3200" dirty="0" smtClean="0"/>
              <a:t>Arab Peace Initiative, 2002</a:t>
            </a:r>
            <a:endParaRPr lang="en-US" sz="3200" dirty="0"/>
          </a:p>
        </p:txBody>
      </p:sp>
      <p:sp>
        <p:nvSpPr>
          <p:cNvPr id="3" name="Content Placeholder 2"/>
          <p:cNvSpPr>
            <a:spLocks noGrp="1"/>
          </p:cNvSpPr>
          <p:nvPr>
            <p:ph sz="quarter" idx="1"/>
          </p:nvPr>
        </p:nvSpPr>
        <p:spPr>
          <a:xfrm>
            <a:off x="762000" y="1447800"/>
            <a:ext cx="7772400" cy="4572000"/>
          </a:xfrm>
        </p:spPr>
        <p:txBody>
          <a:bodyPr>
            <a:normAutofit fontScale="92500" lnSpcReduction="20000"/>
          </a:bodyPr>
          <a:lstStyle/>
          <a:p>
            <a:r>
              <a:rPr lang="en-US" dirty="0" smtClean="0"/>
              <a:t>“Arab </a:t>
            </a:r>
            <a:r>
              <a:rPr lang="en-US" dirty="0"/>
              <a:t>recognition of and normalization of relations with Israel after it ends its occupation of Arab territories occupied in </a:t>
            </a:r>
            <a:r>
              <a:rPr lang="en-US" dirty="0" smtClean="0"/>
              <a:t>1967 (2013: with minor swaps) </a:t>
            </a:r>
            <a:r>
              <a:rPr lang="en-US" dirty="0"/>
              <a:t>and after the establishment of a Palestinian state. </a:t>
            </a:r>
            <a:endParaRPr lang="en-US" dirty="0" smtClean="0"/>
          </a:p>
          <a:p>
            <a:r>
              <a:rPr lang="en-US" dirty="0" smtClean="0"/>
              <a:t>Israeli </a:t>
            </a:r>
            <a:r>
              <a:rPr lang="en-US" dirty="0"/>
              <a:t>retreat from all territories occupied in 1967 including Gaza, the West Bank, Jerusalem and the Golan Heights, and the establishment of a Palestinian state</a:t>
            </a:r>
            <a:r>
              <a:rPr lang="en-US" dirty="0" smtClean="0"/>
              <a:t>.</a:t>
            </a:r>
          </a:p>
          <a:p>
            <a:r>
              <a:rPr lang="en-US" dirty="0"/>
              <a:t>R</a:t>
            </a:r>
            <a:r>
              <a:rPr lang="en-US" dirty="0" smtClean="0"/>
              <a:t>efugee </a:t>
            </a:r>
            <a:r>
              <a:rPr lang="en-US" dirty="0"/>
              <a:t>problem will be resolved through negotiations in a just and agreed upon manner and in accordance with UN resolution 194. </a:t>
            </a:r>
            <a:endParaRPr lang="en-US" dirty="0" smtClean="0"/>
          </a:p>
          <a:p>
            <a:r>
              <a:rPr lang="en-US" dirty="0" smtClean="0"/>
              <a:t>In </a:t>
            </a:r>
            <a:r>
              <a:rPr lang="en-US" dirty="0"/>
              <a:t>return, all Arab states will recognize Israel and its right to secure borders, will sign peace treaties with Israel and establish normal diplomatic relations</a:t>
            </a:r>
            <a:r>
              <a:rPr lang="en-US" dirty="0" smtClean="0"/>
              <a:t>.”</a:t>
            </a:r>
            <a:endParaRPr lang="en-US" dirty="0"/>
          </a:p>
        </p:txBody>
      </p:sp>
    </p:spTree>
    <p:extLst>
      <p:ext uri="{BB962C8B-B14F-4D97-AF65-F5344CB8AC3E}">
        <p14:creationId xmlns:p14="http://schemas.microsoft.com/office/powerpoint/2010/main" val="1137210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25000" lnSpcReduction="20000"/>
          </a:bodyPr>
          <a:lstStyle/>
          <a:p>
            <a:pPr algn="ctr"/>
            <a:r>
              <a:rPr lang="en-US" sz="11200" i="0" dirty="0" smtClean="0"/>
              <a:t>Justin Finkelstein</a:t>
            </a:r>
          </a:p>
          <a:p>
            <a:pPr algn="ctr"/>
            <a:r>
              <a:rPr lang="en-US" sz="11200" dirty="0" smtClean="0"/>
              <a:t>October 26</a:t>
            </a:r>
            <a:r>
              <a:rPr lang="en-US" sz="11200" i="0" dirty="0" smtClean="0"/>
              <a:t>, 2014</a:t>
            </a:r>
          </a:p>
          <a:p>
            <a:r>
              <a:rPr lang="en-US" sz="11200" i="0" dirty="0"/>
              <a:t>Presented for the </a:t>
            </a:r>
            <a:r>
              <a:rPr lang="en-US" sz="11200" dirty="0" smtClean="0"/>
              <a:t>Foreign Policy Research Institute (FPRI) </a:t>
            </a:r>
            <a:r>
              <a:rPr lang="en-US" sz="11200" dirty="0"/>
              <a:t>History Institute for Teachers on “Teaching about Israel and Palestine”</a:t>
            </a:r>
            <a:endParaRPr lang="en-US" sz="11200" i="0" dirty="0"/>
          </a:p>
          <a:p>
            <a:pPr algn="ctr"/>
            <a:endParaRPr lang="en-US" i="0" dirty="0"/>
          </a:p>
        </p:txBody>
      </p:sp>
      <p:sp>
        <p:nvSpPr>
          <p:cNvPr id="2" name="Title 1"/>
          <p:cNvSpPr>
            <a:spLocks noGrp="1"/>
          </p:cNvSpPr>
          <p:nvPr>
            <p:ph type="ctrTitle"/>
          </p:nvPr>
        </p:nvSpPr>
        <p:spPr>
          <a:xfrm>
            <a:off x="609600" y="1524000"/>
            <a:ext cx="7772400" cy="1470025"/>
          </a:xfrm>
        </p:spPr>
        <p:txBody>
          <a:bodyPr>
            <a:normAutofit/>
          </a:bodyPr>
          <a:lstStyle/>
          <a:p>
            <a:r>
              <a:rPr lang="en-US" sz="3600" dirty="0" smtClean="0">
                <a:solidFill>
                  <a:schemeClr val="bg1"/>
                </a:solidFill>
              </a:rPr>
              <a:t> </a:t>
            </a:r>
            <a:r>
              <a:rPr lang="en-US" sz="3600" dirty="0" smtClean="0"/>
              <a:t>Palestinian and Israeli Public Opinion on Solutions to the Arab-Israeli Conflict</a:t>
            </a:r>
            <a:endParaRPr lang="en-US" sz="3600" dirty="0">
              <a:solidFill>
                <a:schemeClr val="bg1"/>
              </a:solidFill>
            </a:endParaRPr>
          </a:p>
        </p:txBody>
      </p:sp>
    </p:spTree>
    <p:extLst>
      <p:ext uri="{BB962C8B-B14F-4D97-AF65-F5344CB8AC3E}">
        <p14:creationId xmlns:p14="http://schemas.microsoft.com/office/powerpoint/2010/main" val="4191533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r>
              <a:rPr lang="en-US" dirty="0" smtClean="0"/>
              <a:t>API: Support over past several years</a:t>
            </a:r>
            <a:endParaRPr lang="en-US" dirty="0"/>
          </a:p>
        </p:txBody>
      </p:sp>
      <p:sp>
        <p:nvSpPr>
          <p:cNvPr id="3" name="Content Placeholder 2"/>
          <p:cNvSpPr>
            <a:spLocks noGrp="1"/>
          </p:cNvSpPr>
          <p:nvPr>
            <p:ph sz="quarter" idx="1"/>
          </p:nvPr>
        </p:nvSpPr>
        <p:spPr/>
        <p:txBody>
          <a:bodyPr>
            <a:normAutofit/>
          </a:bodyPr>
          <a:lstStyle/>
          <a:p>
            <a:r>
              <a:rPr lang="en-US" sz="4000" u="sng" dirty="0" smtClean="0"/>
              <a:t>Israelis: 20%-35%</a:t>
            </a:r>
          </a:p>
          <a:p>
            <a:pPr>
              <a:buFont typeface="Wingdings" panose="05000000000000000000" pitchFamily="2" charset="2"/>
              <a:buChar char="Ø"/>
            </a:pPr>
            <a:r>
              <a:rPr lang="en-US" sz="4000" dirty="0" smtClean="0"/>
              <a:t>Joint poll conducted June 8-15, 2014: 29% support, 64% oppose</a:t>
            </a:r>
          </a:p>
          <a:p>
            <a:r>
              <a:rPr lang="en-US" sz="4000" u="sng" dirty="0" smtClean="0"/>
              <a:t>Palestinians: 47%-65%</a:t>
            </a:r>
          </a:p>
          <a:p>
            <a:pPr>
              <a:buFont typeface="Wingdings" panose="05000000000000000000" pitchFamily="2" charset="2"/>
              <a:buChar char="Ø"/>
            </a:pPr>
            <a:r>
              <a:rPr lang="en-US" sz="4000" dirty="0" smtClean="0"/>
              <a:t>Joint poll conducted June 5-7, 2014: 50% support, 46% oppose</a:t>
            </a:r>
            <a:endParaRPr lang="en-US" sz="4000" dirty="0"/>
          </a:p>
        </p:txBody>
      </p:sp>
    </p:spTree>
    <p:extLst>
      <p:ext uri="{BB962C8B-B14F-4D97-AF65-F5344CB8AC3E}">
        <p14:creationId xmlns:p14="http://schemas.microsoft.com/office/powerpoint/2010/main" val="3239494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676400"/>
          </a:xfrm>
        </p:spPr>
        <p:txBody>
          <a:bodyPr>
            <a:normAutofit fontScale="90000"/>
          </a:bodyPr>
          <a:lstStyle/>
          <a:p>
            <a:r>
              <a:rPr lang="en-US" dirty="0" smtClean="0"/>
              <a:t>Joint Poll: What about a One-state </a:t>
            </a:r>
            <a:r>
              <a:rPr lang="en-US" dirty="0"/>
              <a:t>S</a:t>
            </a:r>
            <a:r>
              <a:rPr lang="en-US" dirty="0" smtClean="0"/>
              <a:t>olution, in Which “Arabs and Jews Enjoy Equality?”</a:t>
            </a:r>
            <a:endParaRPr lang="en-US" dirty="0"/>
          </a:p>
        </p:txBody>
      </p:sp>
      <p:sp>
        <p:nvSpPr>
          <p:cNvPr id="3" name="Content Placeholder 2"/>
          <p:cNvSpPr>
            <a:spLocks noGrp="1"/>
          </p:cNvSpPr>
          <p:nvPr>
            <p:ph sz="quarter" idx="1"/>
          </p:nvPr>
        </p:nvSpPr>
        <p:spPr>
          <a:xfrm>
            <a:off x="304800" y="2057400"/>
            <a:ext cx="8610600" cy="4525963"/>
          </a:xfrm>
        </p:spPr>
        <p:txBody>
          <a:bodyPr>
            <a:normAutofit/>
          </a:bodyPr>
          <a:lstStyle/>
          <a:p>
            <a:r>
              <a:rPr lang="en-US" altLang="en-US" dirty="0" smtClean="0"/>
              <a:t>Palestinians: Approximately 25% to 30% support</a:t>
            </a:r>
          </a:p>
          <a:p>
            <a:pPr lvl="1">
              <a:buFont typeface="Wingdings" panose="05000000000000000000" pitchFamily="2" charset="2"/>
              <a:buChar char="Ø"/>
            </a:pPr>
            <a:r>
              <a:rPr lang="en-US" altLang="en-US" dirty="0"/>
              <a:t>	</a:t>
            </a:r>
            <a:r>
              <a:rPr lang="en-US" altLang="en-US" dirty="0" smtClean="0"/>
              <a:t>Latest poll of Palestinians from September 2014 found 26.7%  	support and 71% oppose a one-state solution</a:t>
            </a:r>
            <a:endParaRPr lang="en-US" dirty="0" smtClean="0"/>
          </a:p>
          <a:p>
            <a:r>
              <a:rPr lang="en-US" dirty="0" smtClean="0"/>
              <a:t>Israelis: Approximately 25% to 32% support</a:t>
            </a:r>
            <a:endParaRPr lang="en-US" dirty="0"/>
          </a:p>
          <a:p>
            <a:pPr lvl="1">
              <a:buFont typeface="Wingdings" panose="05000000000000000000" pitchFamily="2" charset="2"/>
              <a:buChar char="Ø"/>
            </a:pPr>
            <a:r>
              <a:rPr lang="en-US" dirty="0"/>
              <a:t>	</a:t>
            </a:r>
            <a:r>
              <a:rPr lang="en-US" dirty="0" smtClean="0"/>
              <a:t>Latest poll of Israelis from June 2013 poll surveyed 32% in support 	of one-state solution </a:t>
            </a:r>
            <a:endParaRPr lang="en-US" dirty="0"/>
          </a:p>
        </p:txBody>
      </p:sp>
    </p:spTree>
    <p:extLst>
      <p:ext uri="{BB962C8B-B14F-4D97-AF65-F5344CB8AC3E}">
        <p14:creationId xmlns:p14="http://schemas.microsoft.com/office/powerpoint/2010/main" val="885440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14599"/>
            <a:ext cx="5980099" cy="830997"/>
          </a:xfrm>
          <a:prstGeom prst="rect">
            <a:avLst/>
          </a:prstGeom>
        </p:spPr>
        <p:txBody>
          <a:bodyPr wrap="none">
            <a:spAutoFit/>
          </a:bodyPr>
          <a:lstStyle/>
          <a:p>
            <a:r>
              <a:rPr lang="en-US" sz="4800" dirty="0"/>
              <a:t>What Do Other Polls Say?</a:t>
            </a:r>
          </a:p>
        </p:txBody>
      </p:sp>
    </p:spTree>
    <p:extLst>
      <p:ext uri="{BB962C8B-B14F-4D97-AF65-F5344CB8AC3E}">
        <p14:creationId xmlns:p14="http://schemas.microsoft.com/office/powerpoint/2010/main" val="2091417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1600200"/>
            <a:ext cx="7772400" cy="1752600"/>
          </a:xfrm>
        </p:spPr>
        <p:txBody>
          <a:bodyPr>
            <a:normAutofit lnSpcReduction="10000"/>
          </a:bodyPr>
          <a:lstStyle/>
          <a:p>
            <a:pPr marL="0" indent="0">
              <a:buNone/>
            </a:pPr>
            <a:r>
              <a:rPr lang="en-US" sz="3600" dirty="0" smtClean="0">
                <a:latin typeface="Franklin Gothic Book"/>
                <a:ea typeface="+mj-ea"/>
                <a:cs typeface="+mj-cs"/>
              </a:rPr>
              <a:t>2) Palestinians</a:t>
            </a:r>
            <a:r>
              <a:rPr lang="en-US" sz="3600" dirty="0">
                <a:latin typeface="Franklin Gothic Book"/>
                <a:ea typeface="+mj-ea"/>
                <a:cs typeface="+mj-cs"/>
              </a:rPr>
              <a:t>: </a:t>
            </a:r>
            <a:endParaRPr lang="en-US" sz="3600" dirty="0" smtClean="0">
              <a:latin typeface="Franklin Gothic Book"/>
              <a:ea typeface="+mj-ea"/>
              <a:cs typeface="+mj-cs"/>
            </a:endParaRPr>
          </a:p>
          <a:p>
            <a:pPr marL="0" indent="0">
              <a:buNone/>
            </a:pPr>
            <a:r>
              <a:rPr lang="en-US" sz="3600" dirty="0" smtClean="0">
                <a:latin typeface="Franklin Gothic Book"/>
                <a:ea typeface="+mj-ea"/>
                <a:cs typeface="+mj-cs"/>
              </a:rPr>
              <a:t>Polls </a:t>
            </a:r>
            <a:r>
              <a:rPr lang="en-US" sz="3600" dirty="0">
                <a:latin typeface="Franklin Gothic Book"/>
                <a:ea typeface="+mj-ea"/>
                <a:cs typeface="+mj-cs"/>
              </a:rPr>
              <a:t>that Corroborate the </a:t>
            </a:r>
            <a:r>
              <a:rPr lang="en-US" sz="3600" dirty="0" smtClean="0">
                <a:latin typeface="Franklin Gothic Book"/>
                <a:ea typeface="+mj-ea"/>
                <a:cs typeface="+mj-cs"/>
              </a:rPr>
              <a:t>Findings </a:t>
            </a:r>
            <a:r>
              <a:rPr lang="en-US" sz="3600" dirty="0">
                <a:latin typeface="Franklin Gothic Book"/>
                <a:ea typeface="+mj-ea"/>
                <a:cs typeface="+mj-cs"/>
              </a:rPr>
              <a:t>of </a:t>
            </a:r>
            <a:r>
              <a:rPr lang="en-US" sz="3600" dirty="0" smtClean="0">
                <a:latin typeface="Franklin Gothic Book"/>
                <a:ea typeface="+mj-ea"/>
                <a:cs typeface="+mj-cs"/>
              </a:rPr>
              <a:t>PSR/Joint Polls</a:t>
            </a:r>
            <a:endParaRPr lang="en-US" dirty="0"/>
          </a:p>
        </p:txBody>
      </p:sp>
    </p:spTree>
    <p:extLst>
      <p:ext uri="{BB962C8B-B14F-4D97-AF65-F5344CB8AC3E}">
        <p14:creationId xmlns:p14="http://schemas.microsoft.com/office/powerpoint/2010/main" val="3158235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648" y="0"/>
            <a:ext cx="8991600" cy="5897563"/>
          </a:xfrm>
        </p:spPr>
        <p:txBody>
          <a:bodyPr/>
          <a:lstStyle/>
          <a:p>
            <a:pPr marL="0" indent="0">
              <a:buNone/>
            </a:pPr>
            <a:endParaRPr lang="en-US" sz="2400" dirty="0" smtClean="0"/>
          </a:p>
          <a:p>
            <a:pPr marL="0" indent="0" algn="ctr">
              <a:buNone/>
            </a:pPr>
            <a:r>
              <a:rPr lang="en-US" sz="2400" dirty="0"/>
              <a:t>	</a:t>
            </a:r>
            <a:r>
              <a:rPr lang="en-US" sz="2400" dirty="0" smtClean="0"/>
              <a:t>Palestinian-run </a:t>
            </a:r>
            <a:r>
              <a:rPr lang="en-US" sz="2400" b="1" dirty="0" smtClean="0"/>
              <a:t>Jerusalem Media and Communications 	Center</a:t>
            </a:r>
            <a:r>
              <a:rPr lang="en-US" sz="2400" dirty="0" smtClean="0"/>
              <a:t> (JMCC) poll from April 2014 (has not conducted poll since):</a:t>
            </a:r>
          </a:p>
          <a:p>
            <a:pPr marL="0" indent="0">
              <a:buNone/>
            </a:pPr>
            <a:endParaRPr lang="en-US" dirty="0" smtClean="0"/>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49936626"/>
              </p:ext>
            </p:extLst>
          </p:nvPr>
        </p:nvGraphicFramePr>
        <p:xfrm>
          <a:off x="609600" y="1905000"/>
          <a:ext cx="8001000" cy="4612640"/>
        </p:xfrm>
        <a:graphic>
          <a:graphicData uri="http://schemas.openxmlformats.org/drawingml/2006/table">
            <a:tbl>
              <a:tblPr firstRow="1" bandRow="1">
                <a:tableStyleId>{5C22544A-7EE6-4342-B048-85BDC9FD1C3A}</a:tableStyleId>
              </a:tblPr>
              <a:tblGrid>
                <a:gridCol w="5029200"/>
                <a:gridCol w="1066800"/>
                <a:gridCol w="1066800"/>
                <a:gridCol w="838200"/>
              </a:tblGrid>
              <a:tr h="370840">
                <a:tc gridSpan="4">
                  <a:txBody>
                    <a:bodyPr/>
                    <a:lstStyle/>
                    <a:p>
                      <a:r>
                        <a:rPr lang="en-US" sz="1600" dirty="0" smtClean="0">
                          <a:solidFill>
                            <a:schemeClr val="tx1">
                              <a:lumMod val="95000"/>
                              <a:lumOff val="5000"/>
                            </a:schemeClr>
                          </a:solidFill>
                        </a:rPr>
                        <a:t>Some</a:t>
                      </a:r>
                      <a:r>
                        <a:rPr lang="en-US" sz="1600" baseline="0" dirty="0" smtClean="0">
                          <a:solidFill>
                            <a:schemeClr val="tx1">
                              <a:lumMod val="95000"/>
                              <a:lumOff val="5000"/>
                            </a:schemeClr>
                          </a:solidFill>
                        </a:rPr>
                        <a:t> believe that a two-state formula is the favored solution for the Arab-Israeli conflict, while others believe that historic Palestine cannot be divided and thus the favored solution is a bi-national state on all of Palestine where Palestinians and Israelis enjoy equal representation and rights. Which of these solutions do you prefer?</a:t>
                      </a:r>
                      <a:endParaRPr lang="en-US" sz="16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Total (1200)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West Bank  (750)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Gaza (450)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Two-state</a:t>
                      </a:r>
                      <a:r>
                        <a:rPr lang="en-US" sz="1600" baseline="0" dirty="0" smtClean="0"/>
                        <a:t> solution: a Palestinian and an Israeli state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48.7%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45.2%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54.4%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Binational state on all</a:t>
                      </a:r>
                      <a:r>
                        <a:rPr lang="en-US" sz="1600" baseline="0" dirty="0" smtClean="0"/>
                        <a:t> historic Palestine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18.8%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23.9%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Palestinian</a:t>
                      </a:r>
                      <a:r>
                        <a:rPr lang="en-US" sz="1600" baseline="0" dirty="0" smtClean="0"/>
                        <a:t> State*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15.3%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13.9%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17.8%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Islamic State*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1.0%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Others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1.6%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0.8%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No Solution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11.8%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11.9%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I don’t know/no answer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2.8%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4">
                  <a:txBody>
                    <a:bodyPr/>
                    <a:lstStyle/>
                    <a:p>
                      <a:r>
                        <a:rPr lang="en-US" sz="1600" dirty="0" smtClean="0"/>
                        <a:t>*These answers were not included</a:t>
                      </a:r>
                      <a:r>
                        <a:rPr lang="en-US" sz="1600" baseline="0" dirty="0" smtClean="0"/>
                        <a:t> as part of the options read to interviewees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 name="Picture 3"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1"/>
            <a:ext cx="990600" cy="533400"/>
          </a:xfrm>
          <a:prstGeom prst="rect">
            <a:avLst/>
          </a:prstGeom>
          <a:noFill/>
          <a:ln>
            <a:noFill/>
          </a:ln>
        </p:spPr>
      </p:pic>
    </p:spTree>
    <p:extLst>
      <p:ext uri="{BB962C8B-B14F-4D97-AF65-F5344CB8AC3E}">
        <p14:creationId xmlns:p14="http://schemas.microsoft.com/office/powerpoint/2010/main" val="464365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229600" cy="2163762"/>
          </a:xfrm>
        </p:spPr>
        <p:txBody>
          <a:bodyPr>
            <a:normAutofit/>
          </a:bodyPr>
          <a:lstStyle/>
          <a:p>
            <a:r>
              <a:rPr lang="en-US" sz="3200" dirty="0" smtClean="0"/>
              <a:t>Ramallah-based Arab World for Research and Development (AWRAD) poll, May 2014 (most recent that deals with two-state solution)</a:t>
            </a:r>
            <a:br>
              <a:rPr lang="en-US" sz="3200" dirty="0" smtClean="0"/>
            </a:b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83500861"/>
              </p:ext>
            </p:extLst>
          </p:nvPr>
        </p:nvGraphicFramePr>
        <p:xfrm>
          <a:off x="235424" y="2743200"/>
          <a:ext cx="8686799" cy="3809999"/>
        </p:xfrm>
        <a:graphic>
          <a:graphicData uri="http://schemas.openxmlformats.org/drawingml/2006/table">
            <a:tbl>
              <a:tblPr firstRow="1" firstCol="1" bandRow="1">
                <a:tableStyleId>{5C22544A-7EE6-4342-B048-85BDC9FD1C3A}</a:tableStyleId>
              </a:tblPr>
              <a:tblGrid>
                <a:gridCol w="4958559"/>
                <a:gridCol w="1398090"/>
                <a:gridCol w="1118472"/>
                <a:gridCol w="1211678"/>
              </a:tblGrid>
              <a:tr h="635000">
                <a:tc>
                  <a:txBody>
                    <a:bodyPr/>
                    <a:lstStyle/>
                    <a:p>
                      <a:pPr marL="0" marR="0">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West Bank</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Gaza</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Total</a:t>
                      </a:r>
                      <a:endParaRPr lang="en-US" sz="1600">
                        <a:effectLst/>
                        <a:latin typeface="Times New Roman"/>
                        <a:ea typeface="Times New Roman"/>
                      </a:endParaRPr>
                    </a:p>
                  </a:txBody>
                  <a:tcPr marL="68580" marR="68580" marT="0" marB="0"/>
                </a:tc>
              </a:tr>
              <a:tr h="1269999">
                <a:tc gridSpan="4">
                  <a:txBody>
                    <a:bodyPr/>
                    <a:lstStyle/>
                    <a:p>
                      <a:pPr marL="0" marR="0">
                        <a:spcBef>
                          <a:spcPts val="0"/>
                        </a:spcBef>
                        <a:spcAft>
                          <a:spcPts val="0"/>
                        </a:spcAft>
                      </a:pPr>
                      <a:r>
                        <a:rPr lang="en-US" sz="1600" dirty="0">
                          <a:effectLst/>
                        </a:rPr>
                        <a:t>Do you support the principle of a two-state solution with a Palestinian state living side-by-side in peace with Israel?</a:t>
                      </a:r>
                      <a:endParaRPr lang="en-US" sz="16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35000">
                <a:tc>
                  <a:txBody>
                    <a:bodyPr/>
                    <a:lstStyle/>
                    <a:p>
                      <a:pPr marL="0" marR="0">
                        <a:spcBef>
                          <a:spcPts val="0"/>
                        </a:spcBef>
                        <a:spcAft>
                          <a:spcPts val="0"/>
                        </a:spcAft>
                      </a:pPr>
                      <a:r>
                        <a:rPr lang="en-US" sz="1600">
                          <a:effectLst/>
                        </a:rPr>
                        <a:t>Support</a:t>
                      </a:r>
                      <a:endParaRPr lang="en-US" sz="16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57.5%</a:t>
                      </a:r>
                      <a:endParaRPr lang="en-US" sz="16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dirty="0">
                          <a:effectLst/>
                        </a:rPr>
                        <a:t>52.0%</a:t>
                      </a:r>
                      <a:endParaRPr lang="en-US" sz="16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dirty="0">
                          <a:effectLst/>
                        </a:rPr>
                        <a:t>55.4%</a:t>
                      </a:r>
                      <a:endParaRPr lang="en-US" sz="1600" dirty="0">
                        <a:effectLst/>
                        <a:latin typeface="Times New Roman"/>
                        <a:ea typeface="Times New Roman"/>
                      </a:endParaRPr>
                    </a:p>
                  </a:txBody>
                  <a:tcPr marL="68580" marR="68580" marT="0" marB="0" anchor="ctr"/>
                </a:tc>
              </a:tr>
              <a:tr h="635000">
                <a:tc>
                  <a:txBody>
                    <a:bodyPr/>
                    <a:lstStyle/>
                    <a:p>
                      <a:pPr marL="0" marR="0">
                        <a:spcBef>
                          <a:spcPts val="0"/>
                        </a:spcBef>
                        <a:spcAft>
                          <a:spcPts val="0"/>
                        </a:spcAft>
                      </a:pPr>
                      <a:r>
                        <a:rPr lang="en-US" sz="1600">
                          <a:effectLst/>
                        </a:rPr>
                        <a:t>Oppose</a:t>
                      </a:r>
                      <a:endParaRPr lang="en-US" sz="160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a:effectLst/>
                        </a:rPr>
                        <a:t>38.8%</a:t>
                      </a:r>
                      <a:endParaRPr lang="en-US" sz="16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dirty="0">
                          <a:effectLst/>
                        </a:rPr>
                        <a:t>46.9%</a:t>
                      </a:r>
                      <a:endParaRPr lang="en-US" sz="16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dirty="0">
                          <a:effectLst/>
                        </a:rPr>
                        <a:t>41.8%</a:t>
                      </a:r>
                      <a:endParaRPr lang="en-US" sz="1600" dirty="0">
                        <a:effectLst/>
                        <a:latin typeface="Times New Roman"/>
                        <a:ea typeface="Times New Roman"/>
                      </a:endParaRPr>
                    </a:p>
                  </a:txBody>
                  <a:tcPr marL="68580" marR="68580" marT="0" marB="0" anchor="ctr"/>
                </a:tc>
              </a:tr>
              <a:tr h="635000">
                <a:tc>
                  <a:txBody>
                    <a:bodyPr/>
                    <a:lstStyle/>
                    <a:p>
                      <a:pPr marL="0" marR="0">
                        <a:spcBef>
                          <a:spcPts val="0"/>
                        </a:spcBef>
                        <a:spcAft>
                          <a:spcPts val="0"/>
                        </a:spcAft>
                      </a:pPr>
                      <a:r>
                        <a:rPr lang="en-US" sz="1600" dirty="0">
                          <a:effectLst/>
                        </a:rPr>
                        <a:t>Don’t know</a:t>
                      </a:r>
                      <a:endParaRPr lang="en-US" sz="16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600" dirty="0">
                          <a:effectLst/>
                        </a:rPr>
                        <a:t>3.7%</a:t>
                      </a:r>
                      <a:endParaRPr lang="en-US" sz="16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a:effectLst/>
                        </a:rPr>
                        <a:t>1.1%</a:t>
                      </a:r>
                      <a:endParaRPr lang="en-US" sz="16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600" dirty="0">
                          <a:effectLst/>
                        </a:rPr>
                        <a:t>2.8%</a:t>
                      </a:r>
                      <a:endParaRPr lang="en-US" sz="1600" dirty="0">
                        <a:effectLst/>
                        <a:latin typeface="Times New Roman"/>
                        <a:ea typeface="Times New Roman"/>
                      </a:endParaRPr>
                    </a:p>
                  </a:txBody>
                  <a:tcPr marL="68580" marR="68580" marT="0" marB="0" anchor="ct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662" y="1447800"/>
            <a:ext cx="64103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File:Flag of Palestine.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32" y="228601"/>
            <a:ext cx="936468" cy="533400"/>
          </a:xfrm>
          <a:prstGeom prst="rect">
            <a:avLst/>
          </a:prstGeom>
          <a:noFill/>
          <a:ln>
            <a:noFill/>
          </a:ln>
        </p:spPr>
      </p:pic>
    </p:spTree>
    <p:extLst>
      <p:ext uri="{BB962C8B-B14F-4D97-AF65-F5344CB8AC3E}">
        <p14:creationId xmlns:p14="http://schemas.microsoft.com/office/powerpoint/2010/main" val="1515108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normAutofit fontScale="90000"/>
          </a:bodyPr>
          <a:lstStyle/>
          <a:p>
            <a:pPr algn="ctr"/>
            <a:r>
              <a:rPr lang="en-US" dirty="0" smtClean="0"/>
              <a:t>Al-</a:t>
            </a:r>
            <a:r>
              <a:rPr lang="en-US" dirty="0" err="1" smtClean="0"/>
              <a:t>Najah</a:t>
            </a:r>
            <a:r>
              <a:rPr lang="en-US" dirty="0" smtClean="0"/>
              <a:t> University Poll, </a:t>
            </a:r>
            <a:br>
              <a:rPr lang="en-US" dirty="0" smtClean="0"/>
            </a:br>
            <a:r>
              <a:rPr lang="en-US" dirty="0" smtClean="0"/>
              <a:t>Sept. 11-13, 2014</a:t>
            </a:r>
            <a:endParaRPr lang="en-US" dirty="0"/>
          </a:p>
        </p:txBody>
      </p:sp>
      <p:sp>
        <p:nvSpPr>
          <p:cNvPr id="3" name="Content Placeholder 2"/>
          <p:cNvSpPr>
            <a:spLocks noGrp="1"/>
          </p:cNvSpPr>
          <p:nvPr>
            <p:ph sz="quarter" idx="1"/>
          </p:nvPr>
        </p:nvSpPr>
        <p:spPr/>
        <p:txBody>
          <a:bodyPr/>
          <a:lstStyle/>
          <a:p>
            <a:r>
              <a:rPr lang="en-US" dirty="0" smtClean="0"/>
              <a:t>Do you support the two-state solution provided that a Palestinian state is created to live side by side with Israel?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2760431"/>
              </p:ext>
            </p:extLst>
          </p:nvPr>
        </p:nvGraphicFramePr>
        <p:xfrm>
          <a:off x="761999" y="2590801"/>
          <a:ext cx="7543801" cy="3733798"/>
        </p:xfrm>
        <a:graphic>
          <a:graphicData uri="http://schemas.openxmlformats.org/drawingml/2006/table">
            <a:tbl>
              <a:tblPr firstRow="1" bandRow="1">
                <a:tableStyleId>{93296810-A885-4BE3-A3E7-6D5BEEA58F35}</a:tableStyleId>
              </a:tblPr>
              <a:tblGrid>
                <a:gridCol w="1902411"/>
                <a:gridCol w="1902411"/>
                <a:gridCol w="1902411"/>
                <a:gridCol w="1836568"/>
              </a:tblGrid>
              <a:tr h="4417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en-US" dirty="0" smtClean="0">
                          <a:solidFill>
                            <a:schemeClr val="tx1"/>
                          </a:solidFill>
                        </a:rPr>
                        <a:t>Total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West</a:t>
                      </a:r>
                      <a:r>
                        <a:rPr lang="en-US" baseline="0" dirty="0" smtClean="0">
                          <a:solidFill>
                            <a:schemeClr val="tx1"/>
                          </a:solidFill>
                        </a:rPr>
                        <a:t> Bank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Gaza</a:t>
                      </a:r>
                      <a:r>
                        <a:rPr lang="en-US" baseline="0" dirty="0" smtClean="0">
                          <a:solidFill>
                            <a:schemeClr val="tx1"/>
                          </a:solidFill>
                        </a:rPr>
                        <a:t> Strip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2494">
                <a:tc>
                  <a:txBody>
                    <a:bodyPr/>
                    <a:lstStyle/>
                    <a:p>
                      <a:r>
                        <a:rPr lang="en-US" dirty="0" smtClean="0"/>
                        <a:t>I strongly</a:t>
                      </a:r>
                      <a:r>
                        <a:rPr lang="en-US" baseline="0" dirty="0" smtClean="0"/>
                        <a:t>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14.6%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2">
                <a:tc>
                  <a:txBody>
                    <a:bodyPr/>
                    <a:lstStyle/>
                    <a:p>
                      <a:r>
                        <a:rPr lang="en-US" dirty="0" smtClean="0"/>
                        <a:t>I</a:t>
                      </a:r>
                      <a:r>
                        <a:rPr lang="en-US" baseline="0" dirty="0" smtClean="0"/>
                        <a:t>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41.8%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2">
                <a:tc>
                  <a:txBody>
                    <a:bodyPr/>
                    <a:lstStyle/>
                    <a:p>
                      <a:r>
                        <a:rPr lang="en-US" dirty="0" smtClean="0"/>
                        <a:t>I reject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23.9%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27.1%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2">
                <a:tc>
                  <a:txBody>
                    <a:bodyPr/>
                    <a:lstStyle/>
                    <a:p>
                      <a:r>
                        <a:rPr lang="en-US" dirty="0" smtClean="0"/>
                        <a:t>I strongly reject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14.9%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13.4%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17.6%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2494">
                <a:tc>
                  <a:txBody>
                    <a:bodyPr/>
                    <a:lstStyle/>
                    <a:p>
                      <a:r>
                        <a:rPr lang="en-US" dirty="0" smtClean="0"/>
                        <a:t>No opinion/I</a:t>
                      </a:r>
                      <a:r>
                        <a:rPr lang="en-US" baseline="0" dirty="0" smtClean="0"/>
                        <a:t> do not know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9.8%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2">
                <a:tc>
                  <a:txBody>
                    <a:bodyPr/>
                    <a:lstStyle/>
                    <a:p>
                      <a:r>
                        <a:rPr lang="en-US" dirty="0" smtClean="0"/>
                        <a:t>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File:Flag of Palestine.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243330" cy="663575"/>
          </a:xfrm>
          <a:prstGeom prst="rect">
            <a:avLst/>
          </a:prstGeom>
          <a:noFill/>
          <a:ln>
            <a:noFill/>
          </a:ln>
        </p:spPr>
      </p:pic>
    </p:spTree>
    <p:extLst>
      <p:ext uri="{BB962C8B-B14F-4D97-AF65-F5344CB8AC3E}">
        <p14:creationId xmlns:p14="http://schemas.microsoft.com/office/powerpoint/2010/main" val="2643780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Same Al-</a:t>
            </a:r>
            <a:r>
              <a:rPr lang="en-US" dirty="0" err="1" smtClean="0"/>
              <a:t>Najah</a:t>
            </a:r>
            <a:r>
              <a:rPr lang="en-US" dirty="0" smtClean="0"/>
              <a:t> Poll</a:t>
            </a:r>
            <a:br>
              <a:rPr lang="en-US" dirty="0" smtClean="0"/>
            </a:br>
            <a:r>
              <a:rPr lang="en-US" dirty="0" smtClean="0"/>
              <a:t> Sept. 11-13, 2014:</a:t>
            </a:r>
            <a:endParaRPr lang="en-US" dirty="0"/>
          </a:p>
        </p:txBody>
      </p:sp>
      <p:sp>
        <p:nvSpPr>
          <p:cNvPr id="3" name="Content Placeholder 2"/>
          <p:cNvSpPr>
            <a:spLocks noGrp="1"/>
          </p:cNvSpPr>
          <p:nvPr>
            <p:ph sz="quarter" idx="1"/>
          </p:nvPr>
        </p:nvSpPr>
        <p:spPr/>
        <p:txBody>
          <a:bodyPr/>
          <a:lstStyle/>
          <a:p>
            <a:r>
              <a:rPr lang="en-US" dirty="0"/>
              <a:t>Do you support or reject a one-state solution in which Palestinians and Israelis </a:t>
            </a:r>
            <a:r>
              <a:rPr lang="en-US" dirty="0" smtClean="0"/>
              <a:t>enjoy </a:t>
            </a:r>
            <a:r>
              <a:rPr lang="en-US" dirty="0"/>
              <a:t>equal rights</a:t>
            </a:r>
            <a:r>
              <a:rPr lang="en-US" dirty="0" smtClean="0"/>
              <a: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7832912"/>
              </p:ext>
            </p:extLst>
          </p:nvPr>
        </p:nvGraphicFramePr>
        <p:xfrm>
          <a:off x="838200" y="2514600"/>
          <a:ext cx="7315200" cy="3810000"/>
        </p:xfrm>
        <a:graphic>
          <a:graphicData uri="http://schemas.openxmlformats.org/drawingml/2006/table">
            <a:tbl>
              <a:tblPr firstRow="1" bandRow="1">
                <a:tableStyleId>{5C22544A-7EE6-4342-B048-85BDC9FD1C3A}</a:tableStyleId>
              </a:tblPr>
              <a:tblGrid>
                <a:gridCol w="1828800"/>
                <a:gridCol w="1828800"/>
                <a:gridCol w="1828800"/>
                <a:gridCol w="1828800"/>
              </a:tblGrid>
              <a:tr h="4507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Total</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West</a:t>
                      </a:r>
                      <a:r>
                        <a:rPr lang="en-US" baseline="0" dirty="0" smtClean="0">
                          <a:solidFill>
                            <a:sysClr val="windowText" lastClr="000000"/>
                          </a:solidFill>
                        </a:rPr>
                        <a:t> Bank</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Gaza</a:t>
                      </a:r>
                      <a:r>
                        <a:rPr lang="en-US" baseline="0" dirty="0" smtClean="0">
                          <a:solidFill>
                            <a:sysClr val="windowText" lastClr="000000"/>
                          </a:solidFill>
                        </a:rPr>
                        <a:t> Strip</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8055">
                <a:tc>
                  <a:txBody>
                    <a:bodyPr/>
                    <a:lstStyle/>
                    <a:p>
                      <a:r>
                        <a:rPr lang="en-US" dirty="0" smtClean="0"/>
                        <a:t>I strongly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7.5%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778">
                <a:tc>
                  <a:txBody>
                    <a:bodyPr/>
                    <a:lstStyle/>
                    <a:p>
                      <a:r>
                        <a:rPr lang="en-US" dirty="0" smtClean="0"/>
                        <a:t>I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18.8%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18.1%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778">
                <a:tc>
                  <a:txBody>
                    <a:bodyPr/>
                    <a:lstStyle/>
                    <a:p>
                      <a:r>
                        <a:rPr lang="en-US" dirty="0" smtClean="0"/>
                        <a:t>I reject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42.1%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50.2%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778">
                <a:tc>
                  <a:txBody>
                    <a:bodyPr/>
                    <a:lstStyle/>
                    <a:p>
                      <a:r>
                        <a:rPr lang="en-US" dirty="0" smtClean="0"/>
                        <a:t>I strongly reject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26.2%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27.4%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8055">
                <a:tc>
                  <a:txBody>
                    <a:bodyPr/>
                    <a:lstStyle/>
                    <a:p>
                      <a:r>
                        <a:rPr lang="en-US" dirty="0" smtClean="0"/>
                        <a:t>No opinion/I</a:t>
                      </a:r>
                      <a:r>
                        <a:rPr lang="en-US" baseline="0" dirty="0" smtClean="0"/>
                        <a:t> do not know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5.4%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778">
                <a:tc>
                  <a:txBody>
                    <a:bodyPr/>
                    <a:lstStyle/>
                    <a:p>
                      <a:r>
                        <a:rPr lang="en-US" dirty="0" smtClean="0"/>
                        <a:t>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t>100.0%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File:Flag of Palestine.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4100"/>
            <a:ext cx="1243330" cy="663575"/>
          </a:xfrm>
          <a:prstGeom prst="rect">
            <a:avLst/>
          </a:prstGeom>
          <a:noFill/>
          <a:ln>
            <a:noFill/>
          </a:ln>
        </p:spPr>
      </p:pic>
    </p:spTree>
    <p:extLst>
      <p:ext uri="{BB962C8B-B14F-4D97-AF65-F5344CB8AC3E}">
        <p14:creationId xmlns:p14="http://schemas.microsoft.com/office/powerpoint/2010/main" val="2478027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214870" cy="1143000"/>
          </a:xfrm>
        </p:spPr>
        <p:txBody>
          <a:bodyPr>
            <a:normAutofit fontScale="90000"/>
          </a:bodyPr>
          <a:lstStyle/>
          <a:p>
            <a:pPr algn="ctr"/>
            <a:r>
              <a:rPr lang="en-US" sz="3600" dirty="0" smtClean="0">
                <a:solidFill>
                  <a:srgbClr val="696464"/>
                </a:solidFill>
              </a:rPr>
              <a:t>Poll Commissioned by the Brookings Institution November 2013</a:t>
            </a:r>
            <a:endParaRPr lang="en-US" dirty="0"/>
          </a:p>
        </p:txBody>
      </p:sp>
      <p:sp>
        <p:nvSpPr>
          <p:cNvPr id="5" name="Content Placeholder 4"/>
          <p:cNvSpPr>
            <a:spLocks noGrp="1"/>
          </p:cNvSpPr>
          <p:nvPr>
            <p:ph sz="quarter" idx="1"/>
          </p:nvPr>
        </p:nvSpPr>
        <p:spPr>
          <a:xfrm>
            <a:off x="152400" y="1219200"/>
            <a:ext cx="8839200" cy="4800600"/>
          </a:xfrm>
        </p:spPr>
        <p:txBody>
          <a:bodyPr/>
          <a:lstStyle/>
          <a:p>
            <a:r>
              <a:rPr lang="en-US" sz="2400" dirty="0" smtClean="0"/>
              <a:t>Presented almost the same peace agreement as in Joint Poll, with notable exception that “Palestinians would recognize Israel as a state of the Jewish people and of all its citizens.”</a:t>
            </a:r>
          </a:p>
          <a:p>
            <a:r>
              <a:rPr lang="en-US" sz="2400" dirty="0" smtClean="0"/>
              <a:t>Conducted by Palestinian Center for Public Opinion (PCPO)</a:t>
            </a:r>
          </a:p>
          <a:p>
            <a:r>
              <a:rPr lang="en-US" sz="2400" dirty="0" smtClean="0"/>
              <a:t>Only 30% positively viewed one state scenario in which Israelis and Palestinians live in equality</a:t>
            </a:r>
          </a:p>
          <a:p>
            <a:pPr marL="0" indent="0">
              <a:buNone/>
            </a:pP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424" y="3657600"/>
            <a:ext cx="5029200" cy="3048000"/>
          </a:xfrm>
          <a:prstGeom prst="rect">
            <a:avLst/>
          </a:prstGeom>
        </p:spPr>
      </p:pic>
      <p:pic>
        <p:nvPicPr>
          <p:cNvPr id="7" name="Picture 6"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066800" cy="663575"/>
          </a:xfrm>
          <a:prstGeom prst="rect">
            <a:avLst/>
          </a:prstGeom>
          <a:noFill/>
          <a:ln>
            <a:noFill/>
          </a:ln>
        </p:spPr>
      </p:pic>
    </p:spTree>
    <p:extLst>
      <p:ext uri="{BB962C8B-B14F-4D97-AF65-F5344CB8AC3E}">
        <p14:creationId xmlns:p14="http://schemas.microsoft.com/office/powerpoint/2010/main" val="422838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1295400"/>
            <a:ext cx="7696200" cy="4572000"/>
          </a:xfrm>
        </p:spPr>
        <p:txBody>
          <a:bodyPr>
            <a:normAutofit/>
          </a:bodyPr>
          <a:lstStyle/>
          <a:p>
            <a:pPr marL="0" indent="0">
              <a:buNone/>
            </a:pPr>
            <a:r>
              <a:rPr lang="en-US" sz="3600" dirty="0" smtClean="0"/>
              <a:t>Palestinians: </a:t>
            </a:r>
          </a:p>
          <a:p>
            <a:pPr marL="0" indent="0">
              <a:buNone/>
            </a:pPr>
            <a:r>
              <a:rPr lang="en-US" sz="3600" dirty="0" smtClean="0"/>
              <a:t>Polls that Complicate the Findings of PSR</a:t>
            </a:r>
            <a:endParaRPr lang="en-US" sz="3600" dirty="0"/>
          </a:p>
        </p:txBody>
      </p:sp>
    </p:spTree>
    <p:extLst>
      <p:ext uri="{BB962C8B-B14F-4D97-AF65-F5344CB8AC3E}">
        <p14:creationId xmlns:p14="http://schemas.microsoft.com/office/powerpoint/2010/main" val="1383549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a:bodyPr>
          <a:lstStyle/>
          <a:p>
            <a:pPr algn="ctr"/>
            <a:r>
              <a:rPr lang="en-US" dirty="0" smtClean="0"/>
              <a:t>Overview</a:t>
            </a:r>
            <a:endParaRPr lang="en-US" dirty="0"/>
          </a:p>
        </p:txBody>
      </p:sp>
      <p:sp>
        <p:nvSpPr>
          <p:cNvPr id="3" name="Content Placeholder 2"/>
          <p:cNvSpPr>
            <a:spLocks noGrp="1"/>
          </p:cNvSpPr>
          <p:nvPr>
            <p:ph sz="quarter" idx="1"/>
          </p:nvPr>
        </p:nvSpPr>
        <p:spPr>
          <a:xfrm>
            <a:off x="304800" y="1447800"/>
            <a:ext cx="8534400" cy="4572000"/>
          </a:xfrm>
        </p:spPr>
        <p:txBody>
          <a:bodyPr>
            <a:normAutofit/>
          </a:bodyPr>
          <a:lstStyle/>
          <a:p>
            <a:pPr marL="0" indent="0">
              <a:buNone/>
            </a:pPr>
            <a:r>
              <a:rPr lang="en-US" dirty="0" smtClean="0"/>
              <a:t>    1) </a:t>
            </a:r>
            <a:r>
              <a:rPr lang="en-US" b="1" dirty="0" smtClean="0"/>
              <a:t>The Joint Israeli Palestinian Poll</a:t>
            </a:r>
          </a:p>
          <a:p>
            <a:pPr marL="0" indent="0">
              <a:buNone/>
            </a:pPr>
            <a:r>
              <a:rPr lang="en-US" dirty="0" smtClean="0"/>
              <a:t>    2) </a:t>
            </a:r>
            <a:r>
              <a:rPr lang="en-US" b="1" dirty="0" smtClean="0"/>
              <a:t>Palestinians</a:t>
            </a:r>
            <a:endParaRPr lang="en-US" b="1" dirty="0"/>
          </a:p>
          <a:p>
            <a:pPr lvl="1"/>
            <a:r>
              <a:rPr lang="en-US" dirty="0" smtClean="0"/>
              <a:t>a) Polls that support the findings of Joint Poll</a:t>
            </a:r>
          </a:p>
          <a:p>
            <a:pPr lvl="1"/>
            <a:r>
              <a:rPr lang="en-US" dirty="0" smtClean="0"/>
              <a:t>b) Polls that complicate the findings of the Joint Poll</a:t>
            </a:r>
          </a:p>
          <a:p>
            <a:pPr lvl="1"/>
            <a:r>
              <a:rPr lang="en-US" dirty="0"/>
              <a:t>c</a:t>
            </a:r>
            <a:r>
              <a:rPr lang="en-US" dirty="0" smtClean="0"/>
              <a:t>) Palestinians: Conclusions</a:t>
            </a:r>
            <a:endParaRPr lang="en-US" dirty="0"/>
          </a:p>
          <a:p>
            <a:pPr marL="320040" lvl="1" indent="0">
              <a:buNone/>
            </a:pPr>
            <a:r>
              <a:rPr lang="en-US" sz="2600" dirty="0" smtClean="0"/>
              <a:t>3) </a:t>
            </a:r>
            <a:r>
              <a:rPr lang="en-US" sz="2600" b="1" dirty="0" smtClean="0"/>
              <a:t>Israelis</a:t>
            </a:r>
          </a:p>
          <a:p>
            <a:pPr lvl="1"/>
            <a:r>
              <a:rPr lang="en-US" dirty="0" smtClean="0"/>
              <a:t>a) Polls that support the findings of the Joint Poll</a:t>
            </a:r>
          </a:p>
          <a:p>
            <a:pPr lvl="1"/>
            <a:r>
              <a:rPr lang="en-US" dirty="0" smtClean="0"/>
              <a:t>b) Polls that complicate the findings of the Joint Poll</a:t>
            </a:r>
          </a:p>
          <a:p>
            <a:pPr lvl="1"/>
            <a:r>
              <a:rPr lang="en-US" dirty="0" smtClean="0"/>
              <a:t>c) Israelis: Conclusions</a:t>
            </a:r>
          </a:p>
          <a:p>
            <a:pPr marL="320040" lvl="1" indent="0">
              <a:buNone/>
            </a:pPr>
            <a:r>
              <a:rPr lang="en-US" sz="2600" dirty="0" smtClean="0"/>
              <a:t>4) </a:t>
            </a:r>
            <a:r>
              <a:rPr lang="en-US" sz="2600" b="1" dirty="0" smtClean="0"/>
              <a:t>Conclusions: Israeli and Palestinian Public Opinion</a:t>
            </a:r>
            <a:endParaRPr lang="en-US" sz="2600" dirty="0" smtClean="0"/>
          </a:p>
          <a:p>
            <a:pPr lvl="1"/>
            <a:endParaRPr lang="en-US" sz="2600" dirty="0" smtClean="0"/>
          </a:p>
          <a:p>
            <a:pPr lvl="1"/>
            <a:endParaRPr lang="en-US" sz="2600" dirty="0" smtClean="0"/>
          </a:p>
          <a:p>
            <a:pPr marL="320040" lvl="1" indent="0">
              <a:buNone/>
            </a:pPr>
            <a:endParaRPr lang="en-US" dirty="0" smtClean="0"/>
          </a:p>
        </p:txBody>
      </p:sp>
    </p:spTree>
    <p:extLst>
      <p:ext uri="{BB962C8B-B14F-4D97-AF65-F5344CB8AC3E}">
        <p14:creationId xmlns:p14="http://schemas.microsoft.com/office/powerpoint/2010/main" val="3807146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30" y="228600"/>
            <a:ext cx="7772400" cy="1143000"/>
          </a:xfrm>
        </p:spPr>
        <p:txBody>
          <a:bodyPr>
            <a:normAutofit fontScale="90000"/>
          </a:bodyPr>
          <a:lstStyle/>
          <a:p>
            <a:pPr algn="ctr"/>
            <a:r>
              <a:rPr lang="en-US" sz="2800" u="sng" dirty="0" smtClean="0"/>
              <a:t/>
            </a:r>
            <a:br>
              <a:rPr lang="en-US" sz="2800" u="sng" dirty="0" smtClean="0"/>
            </a:br>
            <a:r>
              <a:rPr lang="en-US" sz="2800" dirty="0" smtClean="0"/>
              <a:t>Washington Institute for Near East Policy (WINEP) poll, June 15-17, 2014</a:t>
            </a:r>
            <a:endParaRPr lang="en-US"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67912457"/>
              </p:ext>
            </p:extLst>
          </p:nvPr>
        </p:nvGraphicFramePr>
        <p:xfrm>
          <a:off x="685800" y="1828800"/>
          <a:ext cx="7772400" cy="3754120"/>
        </p:xfrm>
        <a:graphic>
          <a:graphicData uri="http://schemas.openxmlformats.org/drawingml/2006/table">
            <a:tbl>
              <a:tblPr firstRow="1" bandRow="1">
                <a:tableStyleId>{5C22544A-7EE6-4342-B048-85BDC9FD1C3A}</a:tableStyleId>
              </a:tblPr>
              <a:tblGrid>
                <a:gridCol w="4461933"/>
                <a:gridCol w="935567"/>
                <a:gridCol w="935567"/>
                <a:gridCol w="1439333"/>
              </a:tblGrid>
              <a:tr h="370840">
                <a:tc>
                  <a:txBody>
                    <a:bodyPr/>
                    <a:lstStyle/>
                    <a:p>
                      <a:r>
                        <a:rPr lang="en-US" b="1" dirty="0" smtClean="0">
                          <a:solidFill>
                            <a:schemeClr val="tx1">
                              <a:lumMod val="95000"/>
                              <a:lumOff val="5000"/>
                            </a:schemeClr>
                          </a:solidFill>
                        </a:rPr>
                        <a:t>Please</a:t>
                      </a:r>
                      <a:r>
                        <a:rPr lang="en-US" b="1" baseline="0" dirty="0" smtClean="0">
                          <a:solidFill>
                            <a:schemeClr val="tx1">
                              <a:lumMod val="95000"/>
                              <a:lumOff val="5000"/>
                            </a:schemeClr>
                          </a:solidFill>
                        </a:rPr>
                        <a:t> state your view about the main Palestinian national goal for the next five years</a:t>
                      </a:r>
                      <a:endParaRPr lang="en-US" b="1"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Total</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West</a:t>
                      </a:r>
                      <a:r>
                        <a:rPr lang="en-US" baseline="0" dirty="0" smtClean="0">
                          <a:solidFill>
                            <a:schemeClr val="tx1">
                              <a:lumMod val="95000"/>
                              <a:lumOff val="5000"/>
                            </a:schemeClr>
                          </a:solidFill>
                        </a:rPr>
                        <a:t> Bank</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Gaza</a:t>
                      </a:r>
                      <a:r>
                        <a:rPr lang="en-US" baseline="0" dirty="0" smtClean="0">
                          <a:solidFill>
                            <a:schemeClr val="tx1">
                              <a:lumMod val="95000"/>
                              <a:lumOff val="5000"/>
                            </a:schemeClr>
                          </a:solidFill>
                        </a:rPr>
                        <a:t> Strip</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solidFill>
                            <a:schemeClr val="tx1">
                              <a:lumMod val="95000"/>
                              <a:lumOff val="5000"/>
                            </a:schemeClr>
                          </a:solidFill>
                        </a:rPr>
                        <a:t>The goal should be to work toward reclaiming all of historic Palestine</a:t>
                      </a:r>
                      <a:r>
                        <a:rPr lang="en-US" baseline="0" dirty="0" smtClean="0">
                          <a:solidFill>
                            <a:schemeClr val="tx1">
                              <a:lumMod val="95000"/>
                              <a:lumOff val="5000"/>
                            </a:schemeClr>
                          </a:solidFill>
                        </a:rPr>
                        <a:t> from the river to the sea</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lumMod val="95000"/>
                              <a:lumOff val="5000"/>
                            </a:schemeClr>
                          </a:solidFill>
                        </a:rPr>
                        <a:t>60.3%</a:t>
                      </a:r>
                      <a:endParaRPr lang="en-US" b="1"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55.4%</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68.4%</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solidFill>
                            <a:schemeClr val="tx1">
                              <a:lumMod val="95000"/>
                              <a:lumOff val="5000"/>
                            </a:schemeClr>
                          </a:solidFill>
                        </a:rPr>
                        <a:t>The goal should be to end the occupation of the West Bank</a:t>
                      </a:r>
                      <a:r>
                        <a:rPr lang="en-US" baseline="0" dirty="0" smtClean="0">
                          <a:solidFill>
                            <a:schemeClr val="tx1">
                              <a:lumMod val="95000"/>
                              <a:lumOff val="5000"/>
                            </a:schemeClr>
                          </a:solidFill>
                        </a:rPr>
                        <a:t> and Gaza to achieve a two-state solution</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lumMod val="95000"/>
                              <a:lumOff val="5000"/>
                            </a:schemeClr>
                          </a:solidFill>
                        </a:rPr>
                        <a:t>27.3%</a:t>
                      </a:r>
                      <a:endParaRPr lang="en-US" b="1"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30.6%</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21.8%</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solidFill>
                            <a:schemeClr val="tx1">
                              <a:lumMod val="95000"/>
                              <a:lumOff val="5000"/>
                            </a:schemeClr>
                          </a:solidFill>
                        </a:rPr>
                        <a:t>The goal should be to</a:t>
                      </a:r>
                      <a:r>
                        <a:rPr lang="en-US" baseline="0" dirty="0" smtClean="0">
                          <a:solidFill>
                            <a:schemeClr val="tx1">
                              <a:lumMod val="95000"/>
                              <a:lumOff val="5000"/>
                            </a:schemeClr>
                          </a:solidFill>
                        </a:rPr>
                        <a:t> work for a one-state solution in all of the land: a state in which Arabs and Jews will have equal rights in one country, from the river to the sea</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lumMod val="95000"/>
                              <a:lumOff val="5000"/>
                            </a:schemeClr>
                          </a:solidFill>
                        </a:rPr>
                        <a:t>10.1%</a:t>
                      </a:r>
                      <a:endParaRPr lang="en-US" b="1"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11.2%</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8.2%</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solidFill>
                            <a:schemeClr val="tx1">
                              <a:lumMod val="95000"/>
                              <a:lumOff val="5000"/>
                            </a:schemeClr>
                          </a:solidFill>
                        </a:rPr>
                        <a:t>No opinion/don’t know</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solidFill>
                            <a:schemeClr val="tx1">
                              <a:lumMod val="95000"/>
                              <a:lumOff val="5000"/>
                            </a:schemeClr>
                          </a:solidFill>
                        </a:rPr>
                        <a:t>2.3%</a:t>
                      </a:r>
                      <a:endParaRPr lang="en-US" b="1"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2.8%</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lumMod val="95000"/>
                              <a:lumOff val="5000"/>
                            </a:schemeClr>
                          </a:solidFill>
                        </a:rPr>
                        <a:t>1.6%</a:t>
                      </a:r>
                      <a:endParaRPr lang="en-US" dirty="0">
                        <a:solidFill>
                          <a:schemeClr val="tx1">
                            <a:lumMod val="95000"/>
                            <a:lumOff val="5000"/>
                          </a:schemeClr>
                        </a:solidFill>
                      </a:endParaRP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243330" cy="663575"/>
          </a:xfrm>
          <a:prstGeom prst="rect">
            <a:avLst/>
          </a:prstGeom>
          <a:noFill/>
          <a:ln>
            <a:noFill/>
          </a:ln>
        </p:spPr>
      </p:pic>
    </p:spTree>
    <p:extLst>
      <p:ext uri="{BB962C8B-B14F-4D97-AF65-F5344CB8AC3E}">
        <p14:creationId xmlns:p14="http://schemas.microsoft.com/office/powerpoint/2010/main" val="154114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772400" cy="1143000"/>
          </a:xfrm>
        </p:spPr>
        <p:txBody>
          <a:bodyPr>
            <a:normAutofit fontScale="90000"/>
          </a:bodyPr>
          <a:lstStyle/>
          <a:p>
            <a:r>
              <a:rPr lang="en-US" dirty="0"/>
              <a:t>The Israel Project (TIP)/Greenberg Quinlan </a:t>
            </a:r>
            <a:r>
              <a:rPr lang="en-US" dirty="0" err="1"/>
              <a:t>Rosner</a:t>
            </a:r>
            <a:r>
              <a:rPr lang="en-US" dirty="0"/>
              <a:t>/PCPO poll, 2011</a:t>
            </a:r>
          </a:p>
        </p:txBody>
      </p:sp>
      <p:pic>
        <p:nvPicPr>
          <p:cNvPr id="4" name="Content Placeholder 3" descr="Palestinians Want Jobs, Not U.N. Declaration of a State, Poll Shows | TIP - Google Chrome"/>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295400"/>
            <a:ext cx="8534400" cy="5365853"/>
          </a:xfrm>
        </p:spPr>
      </p:pic>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470" y="228600"/>
            <a:ext cx="1243330" cy="663575"/>
          </a:xfrm>
          <a:prstGeom prst="rect">
            <a:avLst/>
          </a:prstGeom>
          <a:noFill/>
          <a:ln>
            <a:noFill/>
          </a:ln>
        </p:spPr>
      </p:pic>
    </p:spTree>
    <p:extLst>
      <p:ext uri="{BB962C8B-B14F-4D97-AF65-F5344CB8AC3E}">
        <p14:creationId xmlns:p14="http://schemas.microsoft.com/office/powerpoint/2010/main" val="417032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554" y="76200"/>
            <a:ext cx="7772400" cy="1143000"/>
          </a:xfrm>
        </p:spPr>
        <p:txBody>
          <a:bodyPr>
            <a:normAutofit fontScale="90000"/>
          </a:bodyPr>
          <a:lstStyle/>
          <a:p>
            <a:r>
              <a:rPr lang="en-US" dirty="0" smtClean="0"/>
              <a:t>Majority of Palestinians Favor One Palestinian State over the Entire Land:</a:t>
            </a:r>
            <a:endParaRPr lang="en-US" dirty="0"/>
          </a:p>
        </p:txBody>
      </p:sp>
      <p:pic>
        <p:nvPicPr>
          <p:cNvPr id="7" name="Content Placeholder 6"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219200"/>
            <a:ext cx="8153400" cy="5478955"/>
          </a:xfrm>
        </p:spPr>
      </p:pic>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4" y="228600"/>
            <a:ext cx="1243330" cy="663575"/>
          </a:xfrm>
          <a:prstGeom prst="rect">
            <a:avLst/>
          </a:prstGeom>
          <a:noFill/>
          <a:ln>
            <a:noFill/>
          </a:ln>
        </p:spPr>
      </p:pic>
    </p:spTree>
    <p:extLst>
      <p:ext uri="{BB962C8B-B14F-4D97-AF65-F5344CB8AC3E}">
        <p14:creationId xmlns:p14="http://schemas.microsoft.com/office/powerpoint/2010/main" val="4138010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81" y="209266"/>
            <a:ext cx="7772400" cy="1143000"/>
          </a:xfrm>
        </p:spPr>
        <p:txBody>
          <a:bodyPr>
            <a:normAutofit fontScale="90000"/>
          </a:bodyPr>
          <a:lstStyle/>
          <a:p>
            <a:r>
              <a:rPr lang="en-US" dirty="0" smtClean="0"/>
              <a:t>But Majority also Supported Obama’s Framework for a Two-State Solution</a:t>
            </a:r>
            <a:endParaRPr lang="en-US" dirty="0"/>
          </a:p>
        </p:txBody>
      </p:sp>
      <p:sp>
        <p:nvSpPr>
          <p:cNvPr id="3" name="Content Placeholder 2"/>
          <p:cNvSpPr>
            <a:spLocks noGrp="1"/>
          </p:cNvSpPr>
          <p:nvPr>
            <p:ph sz="quarter" idx="1"/>
          </p:nvPr>
        </p:nvSpPr>
        <p:spPr>
          <a:xfrm>
            <a:off x="304800" y="1219200"/>
            <a:ext cx="8534400" cy="5486400"/>
          </a:xfrm>
        </p:spPr>
        <p:txBody>
          <a:bodyPr/>
          <a:lstStyle/>
          <a:p>
            <a:pPr lvl="0">
              <a:buClr>
                <a:srgbClr val="D34817"/>
              </a:buClr>
            </a:pPr>
            <a:r>
              <a:rPr lang="en-US" sz="2000" b="1" dirty="0">
                <a:solidFill>
                  <a:prstClr val="black"/>
                </a:solidFill>
              </a:rPr>
              <a:t>“U.S. President Barack Obama recently announced principles that should be a foundation for any peace negotiations between Israel and the Palestinians. He said the border between Israel and Palestine should be based on the 1967 lines with mutually-agreed swaps of land to take account of realities on the ground so both sides can achieve a secure and just peace. </a:t>
            </a:r>
            <a:r>
              <a:rPr lang="en-US" sz="2000" b="1" i="1" dirty="0">
                <a:solidFill>
                  <a:prstClr val="black"/>
                </a:solidFill>
              </a:rPr>
              <a:t>Would you favor or oppose a two-state solution with these borders?” </a:t>
            </a:r>
            <a:endParaRPr lang="en-US" sz="2000" b="1" i="1" dirty="0" smtClean="0">
              <a:solidFill>
                <a:prstClr val="black"/>
              </a:solidFill>
            </a:endParaRPr>
          </a:p>
          <a:p>
            <a:pPr lvl="0">
              <a:buClr>
                <a:srgbClr val="D34817"/>
              </a:buClr>
            </a:pPr>
            <a:endParaRPr lang="en-US" sz="2000" b="1" i="1" dirty="0">
              <a:solidFill>
                <a:prstClr val="black"/>
              </a:solidFill>
            </a:endParaRPr>
          </a:p>
          <a:p>
            <a:endParaRPr lang="en-US" dirty="0"/>
          </a:p>
        </p:txBody>
      </p:sp>
      <p:graphicFrame>
        <p:nvGraphicFramePr>
          <p:cNvPr id="4" name="Chart 3"/>
          <p:cNvGraphicFramePr/>
          <p:nvPr>
            <p:extLst>
              <p:ext uri="{D42A27DB-BD31-4B8C-83A1-F6EECF244321}">
                <p14:modId xmlns:p14="http://schemas.microsoft.com/office/powerpoint/2010/main" val="1776393290"/>
              </p:ext>
            </p:extLst>
          </p:nvPr>
        </p:nvGraphicFramePr>
        <p:xfrm>
          <a:off x="1371600" y="3124200"/>
          <a:ext cx="6096000" cy="353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243330" cy="663575"/>
          </a:xfrm>
          <a:prstGeom prst="rect">
            <a:avLst/>
          </a:prstGeom>
          <a:noFill/>
          <a:ln>
            <a:noFill/>
          </a:ln>
        </p:spPr>
      </p:pic>
    </p:spTree>
    <p:extLst>
      <p:ext uri="{BB962C8B-B14F-4D97-AF65-F5344CB8AC3E}">
        <p14:creationId xmlns:p14="http://schemas.microsoft.com/office/powerpoint/2010/main" val="1630568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519" y="100806"/>
            <a:ext cx="7772400" cy="1066800"/>
          </a:xfrm>
        </p:spPr>
        <p:txBody>
          <a:bodyPr/>
          <a:lstStyle/>
          <a:p>
            <a:pPr algn="ctr"/>
            <a:r>
              <a:rPr lang="en-US" dirty="0" smtClean="0"/>
              <a:t>August 2010 AWRAD Poll</a:t>
            </a:r>
            <a:endParaRPr lang="en-US" dirty="0"/>
          </a:p>
        </p:txBody>
      </p:sp>
      <p:pic>
        <p:nvPicPr>
          <p:cNvPr id="4" name="Content Placeholder 3"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295400"/>
            <a:ext cx="8839200" cy="203124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2382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276599"/>
            <a:ext cx="8839200" cy="2761397"/>
          </a:xfrm>
          <a:prstGeom prst="rect">
            <a:avLst/>
          </a:prstGeom>
        </p:spPr>
      </p:pic>
    </p:spTree>
    <p:extLst>
      <p:ext uri="{BB962C8B-B14F-4D97-AF65-F5344CB8AC3E}">
        <p14:creationId xmlns:p14="http://schemas.microsoft.com/office/powerpoint/2010/main" val="3755590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7313"/>
            <a:ext cx="7772400" cy="1143000"/>
          </a:xfrm>
        </p:spPr>
        <p:txBody>
          <a:bodyPr>
            <a:normAutofit fontScale="90000"/>
          </a:bodyPr>
          <a:lstStyle/>
          <a:p>
            <a:pPr algn="ctr"/>
            <a:r>
              <a:rPr lang="en-US" dirty="0" smtClean="0"/>
              <a:t>PSR Post-Gaza War Poll, Aug. 26-30</a:t>
            </a:r>
            <a:endParaRPr lang="en-US" dirty="0"/>
          </a:p>
        </p:txBody>
      </p:sp>
      <p:sp>
        <p:nvSpPr>
          <p:cNvPr id="3" name="Content Placeholder 2"/>
          <p:cNvSpPr>
            <a:spLocks noGrp="1"/>
          </p:cNvSpPr>
          <p:nvPr>
            <p:ph sz="quarter" idx="1"/>
          </p:nvPr>
        </p:nvSpPr>
        <p:spPr/>
        <p:txBody>
          <a:bodyPr/>
          <a:lstStyle/>
          <a:p>
            <a:r>
              <a:rPr lang="en-US" dirty="0"/>
              <a:t>I</a:t>
            </a:r>
            <a:r>
              <a:rPr lang="en-US" dirty="0" smtClean="0"/>
              <a:t>n elections, Ismail </a:t>
            </a:r>
            <a:r>
              <a:rPr lang="en-US" dirty="0" err="1" smtClean="0"/>
              <a:t>Haniyeh</a:t>
            </a:r>
            <a:r>
              <a:rPr lang="en-US" dirty="0" smtClean="0"/>
              <a:t> would defeat Mahmoud Abbas, 61% to 32%</a:t>
            </a:r>
          </a:p>
          <a:p>
            <a:r>
              <a:rPr lang="en-US" dirty="0" smtClean="0"/>
              <a:t>46% would vote for Hamas, 31% for Fatah</a:t>
            </a:r>
          </a:p>
          <a:p>
            <a:r>
              <a:rPr lang="en-US" dirty="0" smtClean="0"/>
              <a:t>“</a:t>
            </a:r>
            <a:r>
              <a:rPr lang="en-US" dirty="0"/>
              <a:t>72% favors the transfer of Hamas’ armed approach to the West </a:t>
            </a:r>
            <a:r>
              <a:rPr lang="en-US" dirty="0" smtClean="0"/>
              <a:t>Bank”</a:t>
            </a:r>
          </a:p>
        </p:txBody>
      </p:sp>
      <p:pic>
        <p:nvPicPr>
          <p:cNvPr id="4" name="Picture 3" descr="File:Flag of Palestine.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243330" cy="663575"/>
          </a:xfrm>
          <a:prstGeom prst="rect">
            <a:avLst/>
          </a:prstGeom>
          <a:noFill/>
          <a:ln>
            <a:noFill/>
          </a:ln>
        </p:spPr>
      </p:pic>
    </p:spTree>
    <p:extLst>
      <p:ext uri="{BB962C8B-B14F-4D97-AF65-F5344CB8AC3E}">
        <p14:creationId xmlns:p14="http://schemas.microsoft.com/office/powerpoint/2010/main" val="4094001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pPr algn="ctr"/>
            <a:r>
              <a:rPr lang="en-US" dirty="0" smtClean="0"/>
              <a:t>Voting: Abbas vs. </a:t>
            </a:r>
            <a:r>
              <a:rPr lang="en-US" dirty="0" err="1" smtClean="0"/>
              <a:t>Haniyeh</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35394429"/>
              </p:ext>
            </p:extLst>
          </p:nvPr>
        </p:nvGraphicFramePr>
        <p:xfrm>
          <a:off x="-381000" y="732951"/>
          <a:ext cx="11353800" cy="611822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243330" cy="663575"/>
          </a:xfrm>
          <a:prstGeom prst="rect">
            <a:avLst/>
          </a:prstGeom>
          <a:noFill/>
          <a:ln>
            <a:noFill/>
          </a:ln>
        </p:spPr>
      </p:pic>
    </p:spTree>
    <p:extLst>
      <p:ext uri="{BB962C8B-B14F-4D97-AF65-F5344CB8AC3E}">
        <p14:creationId xmlns:p14="http://schemas.microsoft.com/office/powerpoint/2010/main" val="1343430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84" y="-11113"/>
            <a:ext cx="7772400" cy="1143000"/>
          </a:xfrm>
        </p:spPr>
        <p:txBody>
          <a:bodyPr/>
          <a:lstStyle/>
          <a:p>
            <a:pPr algn="ctr"/>
            <a:r>
              <a:rPr lang="en-US" dirty="0" smtClean="0"/>
              <a:t>Voting: Fatah vs. Hamas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32167567"/>
              </p:ext>
            </p:extLst>
          </p:nvPr>
        </p:nvGraphicFramePr>
        <p:xfrm>
          <a:off x="228600" y="1143000"/>
          <a:ext cx="9601200" cy="5410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File:Flag of Palestine.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1243330" cy="663575"/>
          </a:xfrm>
          <a:prstGeom prst="rect">
            <a:avLst/>
          </a:prstGeom>
          <a:noFill/>
          <a:ln>
            <a:noFill/>
          </a:ln>
        </p:spPr>
      </p:pic>
    </p:spTree>
    <p:extLst>
      <p:ext uri="{BB962C8B-B14F-4D97-AF65-F5344CB8AC3E}">
        <p14:creationId xmlns:p14="http://schemas.microsoft.com/office/powerpoint/2010/main" val="1860001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973" y="0"/>
            <a:ext cx="7772400" cy="1143000"/>
          </a:xfrm>
        </p:spPr>
        <p:txBody>
          <a:bodyPr>
            <a:normAutofit/>
          </a:bodyPr>
          <a:lstStyle/>
          <a:p>
            <a:pPr algn="ctr"/>
            <a:r>
              <a:rPr lang="en-US" sz="2800" dirty="0" smtClean="0"/>
              <a:t>Palestinian Public Opinion: Conclusions</a:t>
            </a:r>
            <a:endParaRPr lang="en-US" sz="2800" dirty="0"/>
          </a:p>
        </p:txBody>
      </p:sp>
      <p:sp>
        <p:nvSpPr>
          <p:cNvPr id="3" name="Content Placeholder 2"/>
          <p:cNvSpPr>
            <a:spLocks noGrp="1"/>
          </p:cNvSpPr>
          <p:nvPr>
            <p:ph sz="quarter" idx="1"/>
          </p:nvPr>
        </p:nvSpPr>
        <p:spPr>
          <a:xfrm>
            <a:off x="685800" y="1447800"/>
            <a:ext cx="7772400" cy="4572000"/>
          </a:xfrm>
        </p:spPr>
        <p:txBody>
          <a:bodyPr>
            <a:normAutofit/>
          </a:bodyPr>
          <a:lstStyle/>
          <a:p>
            <a:r>
              <a:rPr lang="en-US" dirty="0" smtClean="0"/>
              <a:t>Theory: There is a difference between what one wants and what one is </a:t>
            </a:r>
            <a:r>
              <a:rPr lang="en-US" i="1" dirty="0" smtClean="0"/>
              <a:t>willing to accept</a:t>
            </a:r>
          </a:p>
          <a:p>
            <a:r>
              <a:rPr lang="en-US" dirty="0" smtClean="0"/>
              <a:t>2 types of questions:</a:t>
            </a:r>
          </a:p>
          <a:p>
            <a:pPr>
              <a:buFont typeface="Wingdings" panose="05000000000000000000" pitchFamily="2" charset="2"/>
              <a:buChar char="Ø"/>
            </a:pPr>
            <a:r>
              <a:rPr lang="en-US" dirty="0" smtClean="0"/>
              <a:t>What do you want?</a:t>
            </a:r>
          </a:p>
          <a:p>
            <a:pPr>
              <a:buFont typeface="Wingdings" panose="05000000000000000000" pitchFamily="2" charset="2"/>
              <a:buChar char="Ø"/>
            </a:pPr>
            <a:r>
              <a:rPr lang="en-US" dirty="0" smtClean="0"/>
              <a:t>Do you agree with/support…?</a:t>
            </a:r>
          </a:p>
          <a:p>
            <a:pPr>
              <a:buFont typeface="Wingdings" panose="05000000000000000000" pitchFamily="2" charset="2"/>
              <a:buChar char="Ø"/>
            </a:pPr>
            <a:r>
              <a:rPr lang="en-US" dirty="0" smtClean="0"/>
              <a:t>Palestinians want one Palestinian state over the entire land and would like to work toward that goal, yet they are also agreeable to a two-state solution – even one that would leave Israel with a strong Jewish majority</a:t>
            </a:r>
          </a:p>
          <a:p>
            <a:pPr marL="0" indent="0">
              <a:buNone/>
            </a:pPr>
            <a:endParaRPr lang="en-US" dirty="0" smtClean="0"/>
          </a:p>
        </p:txBody>
      </p:sp>
      <p:pic>
        <p:nvPicPr>
          <p:cNvPr id="4" name="Picture 3" descr="File:Flag of Palestine.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1243330" cy="663575"/>
          </a:xfrm>
          <a:prstGeom prst="rect">
            <a:avLst/>
          </a:prstGeom>
          <a:noFill/>
          <a:ln>
            <a:noFill/>
          </a:ln>
        </p:spPr>
      </p:pic>
    </p:spTree>
    <p:extLst>
      <p:ext uri="{BB962C8B-B14F-4D97-AF65-F5344CB8AC3E}">
        <p14:creationId xmlns:p14="http://schemas.microsoft.com/office/powerpoint/2010/main" val="3778167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1752600"/>
            <a:ext cx="7772400" cy="4572000"/>
          </a:xfrm>
        </p:spPr>
        <p:txBody>
          <a:bodyPr/>
          <a:lstStyle/>
          <a:p>
            <a:pPr marL="0" indent="0">
              <a:buNone/>
            </a:pPr>
            <a:r>
              <a:rPr lang="en-US" sz="3600" dirty="0" smtClean="0"/>
              <a:t>3) Israelis: </a:t>
            </a:r>
          </a:p>
          <a:p>
            <a:pPr marL="0" indent="0">
              <a:buNone/>
            </a:pPr>
            <a:r>
              <a:rPr lang="en-US" sz="3600" dirty="0" smtClean="0"/>
              <a:t>Polls that Corroborate the Findings of The Hebrew University</a:t>
            </a:r>
            <a:endParaRPr lang="en-US" sz="3600" dirty="0"/>
          </a:p>
        </p:txBody>
      </p:sp>
    </p:spTree>
    <p:extLst>
      <p:ext uri="{BB962C8B-B14F-4D97-AF65-F5344CB8AC3E}">
        <p14:creationId xmlns:p14="http://schemas.microsoft.com/office/powerpoint/2010/main" val="115557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What is meant by “Israeli and Palestinian Public Opinion”?</a:t>
            </a:r>
            <a:endParaRPr lang="en-US" dirty="0"/>
          </a:p>
        </p:txBody>
      </p:sp>
      <p:sp>
        <p:nvSpPr>
          <p:cNvPr id="2" name="Content Placeholder 1"/>
          <p:cNvSpPr>
            <a:spLocks noGrp="1"/>
          </p:cNvSpPr>
          <p:nvPr>
            <p:ph sz="quarter" idx="1"/>
          </p:nvPr>
        </p:nvSpPr>
        <p:spPr/>
        <p:txBody>
          <a:bodyPr>
            <a:normAutofit/>
          </a:bodyPr>
          <a:lstStyle/>
          <a:p>
            <a:pPr>
              <a:buFont typeface="Arial" charset="0"/>
              <a:buChar char="•"/>
            </a:pPr>
            <a:r>
              <a:rPr lang="en-US" altLang="en-US" b="1" dirty="0" smtClean="0"/>
              <a:t>Representative samples (approximately 500 or more) of both Israelis and Palestinians</a:t>
            </a:r>
          </a:p>
          <a:p>
            <a:pPr>
              <a:buFont typeface="Arial" charset="0"/>
              <a:buChar char="•"/>
            </a:pPr>
            <a:r>
              <a:rPr lang="en-US" altLang="en-US" sz="2800" b="1" dirty="0" smtClean="0"/>
              <a:t>Who are Israelis</a:t>
            </a:r>
            <a:r>
              <a:rPr lang="en-US" altLang="en-US" sz="2800" b="1" dirty="0"/>
              <a:t>?</a:t>
            </a:r>
            <a:endParaRPr lang="en-US" altLang="en-US" sz="2800" b="1" dirty="0" smtClean="0"/>
          </a:p>
          <a:p>
            <a:pPr>
              <a:buFont typeface="Wingdings" panose="05000000000000000000" pitchFamily="2" charset="2"/>
              <a:buChar char="Ø"/>
            </a:pPr>
            <a:r>
              <a:rPr lang="en-US" altLang="en-US" sz="2400" dirty="0" smtClean="0"/>
              <a:t>About 8.1 to 8.9 million Jews, Muslims, Druze, Christians and others who are Israeli citizens </a:t>
            </a:r>
          </a:p>
          <a:p>
            <a:pPr>
              <a:buFont typeface="Wingdings" panose="05000000000000000000" pitchFamily="2" charset="2"/>
              <a:buChar char="Ø"/>
            </a:pPr>
            <a:r>
              <a:rPr lang="en-US" altLang="en-US" sz="2400" dirty="0" smtClean="0"/>
              <a:t>75% Jewish, 20% Muslim, 5% other</a:t>
            </a:r>
            <a:endParaRPr lang="en-US" altLang="en-US" sz="2400" dirty="0"/>
          </a:p>
          <a:p>
            <a:pPr>
              <a:buFont typeface="Arial" charset="0"/>
              <a:buChar char="•"/>
            </a:pPr>
            <a:r>
              <a:rPr lang="en-US" altLang="en-US" sz="2800" b="1" dirty="0" smtClean="0"/>
              <a:t>Who are Palestinians</a:t>
            </a:r>
            <a:r>
              <a:rPr lang="en-US" altLang="en-US" sz="2800" b="1" dirty="0"/>
              <a:t>?</a:t>
            </a:r>
            <a:r>
              <a:rPr lang="en-US" altLang="en-US" sz="2800" b="1" dirty="0" smtClean="0"/>
              <a:t> </a:t>
            </a:r>
            <a:endParaRPr lang="en-US" altLang="en-US" sz="2800" dirty="0"/>
          </a:p>
          <a:p>
            <a:pPr>
              <a:buFont typeface="Wingdings" panose="05000000000000000000" pitchFamily="2" charset="2"/>
              <a:buChar char="Ø"/>
            </a:pPr>
            <a:r>
              <a:rPr lang="en-US" altLang="en-US" sz="2400" dirty="0" smtClean="0"/>
              <a:t>About 4 to 4.5 million Muslims, Christians and others who live in the West Bank and Gaza Strip</a:t>
            </a:r>
          </a:p>
          <a:p>
            <a:pPr>
              <a:buFont typeface="Wingdings" panose="05000000000000000000" pitchFamily="2" charset="2"/>
              <a:buChar char="Ø"/>
            </a:pPr>
            <a:r>
              <a:rPr lang="en-US" altLang="en-US" sz="2400" dirty="0" smtClean="0"/>
              <a:t>97% Muslim, 3% Christian</a:t>
            </a:r>
          </a:p>
          <a:p>
            <a:pPr>
              <a:buFont typeface="Arial" charset="0"/>
              <a:buChar char="•"/>
            </a:pPr>
            <a:endParaRPr lang="en-US" altLang="en-US" sz="2400" dirty="0" smtClean="0"/>
          </a:p>
          <a:p>
            <a:pPr marL="0" indent="0">
              <a:buNone/>
            </a:pPr>
            <a:endParaRPr lang="en-US" dirty="0"/>
          </a:p>
        </p:txBody>
      </p:sp>
    </p:spTree>
    <p:extLst>
      <p:ext uri="{BB962C8B-B14F-4D97-AF65-F5344CB8AC3E}">
        <p14:creationId xmlns:p14="http://schemas.microsoft.com/office/powerpoint/2010/main" val="763333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524000"/>
          </a:xfrm>
        </p:spPr>
        <p:txBody>
          <a:bodyPr>
            <a:normAutofit fontScale="90000"/>
          </a:bodyPr>
          <a:lstStyle/>
          <a:p>
            <a:pPr algn="ctr"/>
            <a:r>
              <a:rPr lang="en-US" dirty="0" smtClean="0">
                <a:solidFill>
                  <a:schemeClr val="tx2">
                    <a:lumMod val="60000"/>
                    <a:lumOff val="40000"/>
                  </a:schemeClr>
                </a:solidFill>
              </a:rPr>
              <a:t/>
            </a:r>
            <a:br>
              <a:rPr lang="en-US" dirty="0" smtClean="0">
                <a:solidFill>
                  <a:schemeClr val="tx2">
                    <a:lumMod val="60000"/>
                    <a:lumOff val="40000"/>
                  </a:schemeClr>
                </a:solidFill>
              </a:rPr>
            </a:br>
            <a:r>
              <a:rPr lang="en-US" dirty="0" smtClean="0">
                <a:solidFill>
                  <a:schemeClr val="tx2">
                    <a:lumMod val="60000"/>
                    <a:lumOff val="40000"/>
                  </a:schemeClr>
                </a:solidFill>
              </a:rPr>
              <a:t>         </a:t>
            </a:r>
            <a:r>
              <a:rPr lang="en-US" sz="2800" dirty="0" smtClean="0"/>
              <a:t>Washington D.C.-based S. Daniel Abraham Center       	for Middle East Peace: </a:t>
            </a:r>
            <a:br>
              <a:rPr lang="en-US" sz="2800" dirty="0" smtClean="0"/>
            </a:br>
            <a:r>
              <a:rPr lang="en-US" sz="2800" dirty="0" smtClean="0"/>
              <a:t>           Polls of Israelis commissioned</a:t>
            </a:r>
            <a:r>
              <a:rPr lang="en-US" sz="2800" dirty="0"/>
              <a:t> </a:t>
            </a:r>
            <a:r>
              <a:rPr lang="en-US" sz="2800" dirty="0" smtClean="0"/>
              <a:t>2003 to 2012</a:t>
            </a:r>
            <a:endParaRPr lang="en-US" sz="2800" dirty="0">
              <a:solidFill>
                <a:schemeClr val="tx2">
                  <a:lumMod val="60000"/>
                  <a:lumOff val="40000"/>
                </a:schemeClr>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59224"/>
            <a:ext cx="1219199" cy="88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descr="Screen Clipping"/>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04800" y="2455490"/>
            <a:ext cx="6629400" cy="4080619"/>
          </a:xfr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4495800"/>
            <a:ext cx="1693333" cy="76200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849843"/>
            <a:ext cx="5257800" cy="436158"/>
          </a:xfrm>
          <a:prstGeom prst="rect">
            <a:avLst/>
          </a:prstGeom>
        </p:spPr>
      </p:pic>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0" y="3200400"/>
            <a:ext cx="1981200" cy="1638300"/>
          </a:xfrm>
          <a:prstGeom prst="rect">
            <a:avLst/>
          </a:prstGeom>
        </p:spPr>
      </p:pic>
      <p:pic>
        <p:nvPicPr>
          <p:cNvPr id="16" name="Picture 1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200" y="2816796"/>
            <a:ext cx="1556982" cy="383604"/>
          </a:xfrm>
          <a:prstGeom prst="rect">
            <a:avLst/>
          </a:prstGeom>
        </p:spPr>
      </p:pic>
    </p:spTree>
    <p:extLst>
      <p:ext uri="{BB962C8B-B14F-4D97-AF65-F5344CB8AC3E}">
        <p14:creationId xmlns:p14="http://schemas.microsoft.com/office/powerpoint/2010/main" val="2616994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1417638"/>
          </a:xfrm>
        </p:spPr>
        <p:txBody>
          <a:bodyPr>
            <a:normAutofit/>
          </a:bodyPr>
          <a:lstStyle/>
          <a:p>
            <a:pPr algn="ctr"/>
            <a:r>
              <a:rPr lang="en-US" sz="3200" dirty="0" smtClean="0"/>
              <a:t>Poll Commissioned by the </a:t>
            </a:r>
            <a:br>
              <a:rPr lang="en-US" sz="3200" dirty="0" smtClean="0"/>
            </a:br>
            <a:r>
              <a:rPr lang="en-US" sz="3200" dirty="0" smtClean="0"/>
              <a:t>   Brookings Institution, November 2013</a:t>
            </a:r>
            <a:endParaRPr lang="en-US" sz="3200" dirty="0"/>
          </a:p>
        </p:txBody>
      </p:sp>
      <p:sp>
        <p:nvSpPr>
          <p:cNvPr id="5" name="Content Placeholder 4"/>
          <p:cNvSpPr>
            <a:spLocks noGrp="1"/>
          </p:cNvSpPr>
          <p:nvPr>
            <p:ph sz="quarter" idx="1"/>
          </p:nvPr>
        </p:nvSpPr>
        <p:spPr>
          <a:xfrm>
            <a:off x="914400" y="1447800"/>
            <a:ext cx="7772400" cy="5105400"/>
          </a:xfrm>
        </p:spPr>
        <p:txBody>
          <a:bodyPr/>
          <a:lstStyle/>
          <a:p>
            <a:r>
              <a:rPr lang="en-US" dirty="0" err="1" smtClean="0"/>
              <a:t>Midgam</a:t>
            </a:r>
            <a:r>
              <a:rPr lang="en-US" dirty="0" smtClean="0"/>
              <a:t> Project (Israeli firm) conducted</a:t>
            </a:r>
          </a:p>
          <a:p>
            <a:r>
              <a:rPr lang="en-US" dirty="0" smtClean="0"/>
              <a:t>Only 21% </a:t>
            </a:r>
            <a:r>
              <a:rPr lang="en-US" sz="2800" dirty="0"/>
              <a:t>positively viewed one state scenario in which Israelis and Palestinians live in equality</a:t>
            </a:r>
          </a:p>
          <a:p>
            <a:endParaRPr lang="en-US" dirty="0" smtClean="0"/>
          </a:p>
          <a:p>
            <a:pPr marL="0" indent="0">
              <a:buNone/>
            </a:pPr>
            <a:endParaRPr lang="en-US" dirty="0"/>
          </a:p>
          <a:p>
            <a:pPr marL="0" indent="0">
              <a:buNone/>
            </a:pP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95600"/>
            <a:ext cx="5562600" cy="3546158"/>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295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78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75" y="152400"/>
            <a:ext cx="7391400" cy="1295400"/>
          </a:xfrm>
        </p:spPr>
        <p:txBody>
          <a:bodyPr>
            <a:normAutofit fontScale="90000"/>
          </a:bodyPr>
          <a:lstStyle/>
          <a:p>
            <a:pPr algn="ctr"/>
            <a:r>
              <a:rPr lang="en-US" sz="3200" dirty="0" smtClean="0"/>
              <a:t>Tel Aviv-based Institute for National Security Studies (INSS) poll, January 2014</a:t>
            </a:r>
            <a:endParaRPr lang="en-US" sz="3200" dirty="0"/>
          </a:p>
        </p:txBody>
      </p:sp>
      <p:sp>
        <p:nvSpPr>
          <p:cNvPr id="3" name="Content Placeholder 2"/>
          <p:cNvSpPr>
            <a:spLocks noGrp="1"/>
          </p:cNvSpPr>
          <p:nvPr>
            <p:ph sz="quarter" idx="1"/>
          </p:nvPr>
        </p:nvSpPr>
        <p:spPr>
          <a:xfrm>
            <a:off x="685800" y="1447800"/>
            <a:ext cx="7772400" cy="4572000"/>
          </a:xfrm>
        </p:spPr>
        <p:txBody>
          <a:bodyPr/>
          <a:lstStyle/>
          <a:p>
            <a:r>
              <a:rPr lang="en-US" dirty="0" smtClean="0"/>
              <a:t>Found about half of Israeli public in favor of a two-state solution similar to (slightly less far-reaching) the Clinton Parameters/Geneva Initiative: </a:t>
            </a:r>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771851958"/>
              </p:ext>
            </p:extLst>
          </p:nvPr>
        </p:nvGraphicFramePr>
        <p:xfrm>
          <a:off x="609600" y="2895600"/>
          <a:ext cx="7848600" cy="3301998"/>
        </p:xfrm>
        <a:graphic>
          <a:graphicData uri="http://schemas.openxmlformats.org/drawingml/2006/table">
            <a:tbl>
              <a:tblPr firstRow="1" bandRow="1">
                <a:tableStyleId>{5C22544A-7EE6-4342-B048-85BDC9FD1C3A}</a:tableStyleId>
              </a:tblPr>
              <a:tblGrid>
                <a:gridCol w="3924300"/>
                <a:gridCol w="3924300"/>
              </a:tblGrid>
              <a:tr h="1016000">
                <a:tc>
                  <a:txBody>
                    <a:bodyPr/>
                    <a:lstStyle/>
                    <a:p>
                      <a:r>
                        <a:rPr lang="en-US" sz="2400" b="0" baseline="0" dirty="0" smtClean="0">
                          <a:solidFill>
                            <a:schemeClr val="tx1"/>
                          </a:solidFill>
                        </a:rPr>
                        <a:t>Support</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51%</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1399">
                <a:tc>
                  <a:txBody>
                    <a:bodyPr/>
                    <a:lstStyle/>
                    <a:p>
                      <a:r>
                        <a:rPr lang="en-US" sz="2400" baseline="0" dirty="0" smtClean="0"/>
                        <a:t>Oppose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24%</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4599">
                <a:tc>
                  <a:txBody>
                    <a:bodyPr/>
                    <a:lstStyle/>
                    <a:p>
                      <a:r>
                        <a:rPr lang="en-US" sz="2400" dirty="0" smtClean="0"/>
                        <a:t>Indecisive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25%</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175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0"/>
            <a:ext cx="8839200" cy="4179412"/>
          </a:xfrm>
          <a:prstGeom prst="rect">
            <a:avLst/>
          </a:prstGeom>
        </p:spPr>
      </p:pic>
      <p:sp>
        <p:nvSpPr>
          <p:cNvPr id="5" name="Title 4"/>
          <p:cNvSpPr>
            <a:spLocks noGrp="1"/>
          </p:cNvSpPr>
          <p:nvPr>
            <p:ph type="title" idx="4294967295"/>
          </p:nvPr>
        </p:nvSpPr>
        <p:spPr>
          <a:xfrm>
            <a:off x="1447800" y="152400"/>
            <a:ext cx="7510818" cy="1752600"/>
          </a:xfrm>
        </p:spPr>
        <p:txBody>
          <a:bodyPr>
            <a:normAutofit/>
          </a:bodyPr>
          <a:lstStyle/>
          <a:p>
            <a:pPr algn="ctr"/>
            <a:r>
              <a:rPr lang="en-US" sz="3200" dirty="0" smtClean="0"/>
              <a:t>INSS: Israeli Support for Establishment of Palestinian State in the Context of a Permanent Peace Agreement</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52" y="3048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709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67" y="114300"/>
            <a:ext cx="7772400" cy="1143000"/>
          </a:xfrm>
        </p:spPr>
        <p:txBody>
          <a:bodyPr>
            <a:normAutofit/>
          </a:bodyPr>
          <a:lstStyle/>
          <a:p>
            <a:pPr algn="ctr"/>
            <a:r>
              <a:rPr lang="en-US" sz="2400" dirty="0" smtClean="0"/>
              <a:t>Geneva Initiative-commissioned </a:t>
            </a:r>
            <a:r>
              <a:rPr lang="en-US" sz="2400" dirty="0"/>
              <a:t>P</a:t>
            </a:r>
            <a:r>
              <a:rPr lang="en-US" sz="2400" dirty="0" smtClean="0"/>
              <a:t>oll </a:t>
            </a:r>
            <a:br>
              <a:rPr lang="en-US" sz="2400" dirty="0" smtClean="0"/>
            </a:br>
            <a:r>
              <a:rPr lang="en-US" sz="2400" dirty="0" smtClean="0"/>
              <a:t>Conducted by New Wave Research, mid-September 2014</a:t>
            </a:r>
            <a:endParaRPr lang="en-US" sz="2400" dirty="0"/>
          </a:p>
        </p:txBody>
      </p:sp>
      <p:sp>
        <p:nvSpPr>
          <p:cNvPr id="3" name="Content Placeholder 2"/>
          <p:cNvSpPr>
            <a:spLocks noGrp="1"/>
          </p:cNvSpPr>
          <p:nvPr>
            <p:ph sz="quarter" idx="1"/>
          </p:nvPr>
        </p:nvSpPr>
        <p:spPr/>
        <p:txBody>
          <a:bodyPr/>
          <a:lstStyle/>
          <a:p>
            <a:r>
              <a:rPr lang="en-US" dirty="0" smtClean="0"/>
              <a:t>Poll presented the Geneva Initiative two-state peace plan</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hart 3"/>
          <p:cNvGraphicFramePr/>
          <p:nvPr>
            <p:extLst>
              <p:ext uri="{D42A27DB-BD31-4B8C-83A1-F6EECF244321}">
                <p14:modId xmlns:p14="http://schemas.microsoft.com/office/powerpoint/2010/main" val="1431070873"/>
              </p:ext>
            </p:extLst>
          </p:nvPr>
        </p:nvGraphicFramePr>
        <p:xfrm>
          <a:off x="1495330" y="2286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2299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375" y="68239"/>
            <a:ext cx="7086600" cy="1265238"/>
          </a:xfrm>
        </p:spPr>
        <p:txBody>
          <a:bodyPr>
            <a:normAutofit fontScale="90000"/>
          </a:bodyPr>
          <a:lstStyle/>
          <a:p>
            <a:pPr algn="ctr"/>
            <a:r>
              <a:rPr lang="en-US" dirty="0"/>
              <a:t>Israeli Dialog </a:t>
            </a:r>
            <a:r>
              <a:rPr lang="en-US" dirty="0" smtClean="0"/>
              <a:t>Poll </a:t>
            </a:r>
            <a:br>
              <a:rPr lang="en-US" dirty="0" smtClean="0"/>
            </a:br>
            <a:r>
              <a:rPr lang="en-US" dirty="0" smtClean="0"/>
              <a:t>June </a:t>
            </a:r>
            <a:r>
              <a:rPr lang="en-US" dirty="0"/>
              <a:t>9-11, 2014</a:t>
            </a:r>
          </a:p>
        </p:txBody>
      </p:sp>
      <p:sp>
        <p:nvSpPr>
          <p:cNvPr id="3" name="Content Placeholder 2"/>
          <p:cNvSpPr>
            <a:spLocks noGrp="1"/>
          </p:cNvSpPr>
          <p:nvPr>
            <p:ph sz="quarter" idx="1"/>
          </p:nvPr>
        </p:nvSpPr>
        <p:spPr/>
        <p:txBody>
          <a:bodyPr>
            <a:normAutofit/>
          </a:bodyPr>
          <a:lstStyle/>
          <a:p>
            <a:r>
              <a:rPr lang="en-US" sz="2000" dirty="0" smtClean="0"/>
              <a:t>“If the prime minister were to reach an agreement that included the establishment of a Palestinian state alongside Israel, would you support a peace agreement?”</a:t>
            </a:r>
          </a:p>
          <a:p>
            <a:pPr marL="0" indent="0">
              <a:buNone/>
            </a:pPr>
            <a:r>
              <a:rPr lang="en-US" sz="1100" dirty="0"/>
              <a:t>	</a:t>
            </a:r>
            <a:endParaRPr lang="en-US" sz="1100" dirty="0" smtClean="0"/>
          </a:p>
        </p:txBody>
      </p:sp>
      <p:graphicFrame>
        <p:nvGraphicFramePr>
          <p:cNvPr id="4" name="Chart 3"/>
          <p:cNvGraphicFramePr/>
          <p:nvPr>
            <p:extLst>
              <p:ext uri="{D42A27DB-BD31-4B8C-83A1-F6EECF244321}">
                <p14:modId xmlns:p14="http://schemas.microsoft.com/office/powerpoint/2010/main" val="2927872098"/>
              </p:ext>
            </p:extLst>
          </p:nvPr>
        </p:nvGraphicFramePr>
        <p:xfrm>
          <a:off x="1447800" y="25146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47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1447800"/>
            <a:ext cx="7772400" cy="4572000"/>
          </a:xfrm>
        </p:spPr>
        <p:txBody>
          <a:bodyPr>
            <a:normAutofit/>
          </a:bodyPr>
          <a:lstStyle/>
          <a:p>
            <a:pPr marL="0" indent="0">
              <a:buNone/>
            </a:pPr>
            <a:r>
              <a:rPr lang="en-US" sz="3600" dirty="0" smtClean="0"/>
              <a:t>Israelis: </a:t>
            </a:r>
          </a:p>
          <a:p>
            <a:pPr marL="0" indent="0">
              <a:buNone/>
            </a:pPr>
            <a:r>
              <a:rPr lang="en-US" sz="3600" dirty="0" smtClean="0"/>
              <a:t>Polls That Complicate the Findings of The Hebrew University</a:t>
            </a:r>
            <a:endParaRPr lang="en-US" sz="3600" dirty="0"/>
          </a:p>
        </p:txBody>
      </p:sp>
    </p:spTree>
    <p:extLst>
      <p:ext uri="{BB962C8B-B14F-4D97-AF65-F5344CB8AC3E}">
        <p14:creationId xmlns:p14="http://schemas.microsoft.com/office/powerpoint/2010/main" val="2475819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553200" cy="1143000"/>
          </a:xfrm>
        </p:spPr>
        <p:txBody>
          <a:bodyPr>
            <a:normAutofit fontScale="90000"/>
          </a:bodyPr>
          <a:lstStyle/>
          <a:p>
            <a:pPr algn="ctr"/>
            <a:r>
              <a:rPr lang="en-US" dirty="0" smtClean="0"/>
              <a:t/>
            </a:r>
            <a:br>
              <a:rPr lang="en-US" dirty="0" smtClean="0"/>
            </a:br>
            <a:r>
              <a:rPr lang="en-US" dirty="0" smtClean="0"/>
              <a:t>Israeli Dialog Poll </a:t>
            </a:r>
            <a:br>
              <a:rPr lang="en-US" dirty="0" smtClean="0"/>
            </a:br>
            <a:r>
              <a:rPr lang="en-US" dirty="0" smtClean="0"/>
              <a:t>June 9-11, 2014</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2400" dirty="0" smtClean="0"/>
              <a:t>“If the [peace] agreement meant that most of the settlers would be annexed to Israel, Jerusalem would be divided, the refugees would not return to Israel and there would be strict security arrangements, would you support such an agreement?”</a:t>
            </a:r>
          </a:p>
          <a:p>
            <a:pPr marL="0" indent="0">
              <a:buNone/>
            </a:pPr>
            <a:r>
              <a:rPr lang="en-US" sz="2400" dirty="0" smtClean="0"/>
              <a:t>	</a:t>
            </a:r>
          </a:p>
          <a:p>
            <a:pPr>
              <a:buFont typeface="Wingdings" panose="05000000000000000000" pitchFamily="2"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6675636"/>
              </p:ext>
            </p:extLst>
          </p:nvPr>
        </p:nvGraphicFramePr>
        <p:xfrm>
          <a:off x="1371600" y="3581400"/>
          <a:ext cx="6096000" cy="1371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2400" b="1" dirty="0" smtClean="0">
                          <a:solidFill>
                            <a:schemeClr val="tx1"/>
                          </a:solidFill>
                        </a:rPr>
                        <a:t>Support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smtClean="0">
                          <a:solidFill>
                            <a:schemeClr val="tx1"/>
                          </a:solidFill>
                        </a:rPr>
                        <a:t>35%</a:t>
                      </a:r>
                      <a:r>
                        <a:rPr lang="en-US" sz="2400" b="1" baseline="0" dirty="0" smtClean="0">
                          <a:solidFill>
                            <a:schemeClr val="tx1"/>
                          </a:solidFill>
                        </a:rPr>
                        <a:t> </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b="1" dirty="0" smtClean="0"/>
                        <a:t>Oppose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smtClean="0"/>
                        <a:t>58%</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b="1" dirty="0" smtClean="0"/>
                        <a:t>Don’t know</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smtClean="0"/>
                        <a:t>7%</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096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629400" cy="1143000"/>
          </a:xfrm>
        </p:spPr>
        <p:txBody>
          <a:bodyPr/>
          <a:lstStyle/>
          <a:p>
            <a:pPr algn="ctr"/>
            <a:r>
              <a:rPr lang="en-US" dirty="0" smtClean="0"/>
              <a:t>Same Poll, Again:</a:t>
            </a:r>
            <a:endParaRPr lang="en-US" dirty="0"/>
          </a:p>
        </p:txBody>
      </p:sp>
      <p:sp>
        <p:nvSpPr>
          <p:cNvPr id="3" name="Content Placeholder 2"/>
          <p:cNvSpPr>
            <a:spLocks noGrp="1"/>
          </p:cNvSpPr>
          <p:nvPr>
            <p:ph sz="quarter" idx="1"/>
          </p:nvPr>
        </p:nvSpPr>
        <p:spPr>
          <a:xfrm>
            <a:off x="1007540" y="1066800"/>
            <a:ext cx="7831659" cy="914400"/>
          </a:xfrm>
        </p:spPr>
        <p:txBody>
          <a:bodyPr/>
          <a:lstStyle/>
          <a:p>
            <a:r>
              <a:rPr lang="en-US" dirty="0" smtClean="0"/>
              <a:t>Of the following possibilities, which solution is best for Israel in the long run?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4345692"/>
              </p:ext>
            </p:extLst>
          </p:nvPr>
        </p:nvGraphicFramePr>
        <p:xfrm>
          <a:off x="1066800" y="2057400"/>
          <a:ext cx="7086598" cy="4611805"/>
        </p:xfrm>
        <a:graphic>
          <a:graphicData uri="http://schemas.openxmlformats.org/drawingml/2006/table">
            <a:tbl>
              <a:tblPr firstRow="1" bandRow="1">
                <a:tableStyleId>{5C22544A-7EE6-4342-B048-85BDC9FD1C3A}</a:tableStyleId>
              </a:tblPr>
              <a:tblGrid>
                <a:gridCol w="3543299"/>
                <a:gridCol w="3543299"/>
              </a:tblGrid>
              <a:tr h="1366829">
                <a:tc>
                  <a:txBody>
                    <a:bodyPr/>
                    <a:lstStyle/>
                    <a:p>
                      <a:r>
                        <a:rPr lang="en-US" b="0" dirty="0" smtClean="0">
                          <a:solidFill>
                            <a:schemeClr val="tx1"/>
                          </a:solidFill>
                        </a:rPr>
                        <a:t>1) One</a:t>
                      </a:r>
                      <a:r>
                        <a:rPr lang="en-US" b="0" baseline="0" dirty="0" smtClean="0">
                          <a:solidFill>
                            <a:schemeClr val="tx1"/>
                          </a:solidFill>
                        </a:rPr>
                        <a:t> state between the Jordan River and the Sea in which all citizens have equal rights, including the right to vote for the Knesset (Israeli parliament)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10%</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0526">
                <a:tc>
                  <a:txBody>
                    <a:bodyPr/>
                    <a:lstStyle/>
                    <a:p>
                      <a:r>
                        <a:rPr lang="en-US" dirty="0" smtClean="0"/>
                        <a:t>2) Don’t know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14%</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6314">
                <a:tc>
                  <a:txBody>
                    <a:bodyPr/>
                    <a:lstStyle/>
                    <a:p>
                      <a:r>
                        <a:rPr lang="en-US" dirty="0" smtClean="0"/>
                        <a:t>3) One state</a:t>
                      </a:r>
                      <a:r>
                        <a:rPr lang="en-US" baseline="0" dirty="0" smtClean="0"/>
                        <a:t> between the Jordan River and the sea, but with limited rights for Palestinians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23%</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7987">
                <a:tc>
                  <a:txBody>
                    <a:bodyPr/>
                    <a:lstStyle/>
                    <a:p>
                      <a:r>
                        <a:rPr lang="en-US" dirty="0" smtClean="0"/>
                        <a:t>4) Continuation of the present situation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6829">
                <a:tc>
                  <a:txBody>
                    <a:bodyPr/>
                    <a:lstStyle/>
                    <a:p>
                      <a:r>
                        <a:rPr lang="en-US" dirty="0" smtClean="0"/>
                        <a:t>5) A peace agreement that includes a partition of the land, a partition of Jerusalem,</a:t>
                      </a:r>
                      <a:r>
                        <a:rPr lang="en-US" baseline="0" dirty="0" smtClean="0"/>
                        <a:t> removal of settlements, and no return of refugees to Israel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28%</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499"/>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967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576"/>
            <a:ext cx="7772400" cy="1143000"/>
          </a:xfrm>
        </p:spPr>
        <p:txBody>
          <a:bodyPr>
            <a:normAutofit/>
          </a:bodyPr>
          <a:lstStyle/>
          <a:p>
            <a:pPr algn="ctr"/>
            <a:r>
              <a:rPr lang="en-US" sz="3200" dirty="0" smtClean="0"/>
              <a:t>Israel Democracy Institute (IDI) Poll</a:t>
            </a:r>
            <a:br>
              <a:rPr lang="en-US" sz="3200" dirty="0" smtClean="0"/>
            </a:br>
            <a:r>
              <a:rPr lang="en-US" sz="3200" dirty="0" smtClean="0"/>
              <a:t>July 2013</a:t>
            </a:r>
            <a:endParaRPr lang="en-US" sz="3200" dirty="0"/>
          </a:p>
        </p:txBody>
      </p:sp>
      <p:sp>
        <p:nvSpPr>
          <p:cNvPr id="3" name="Content Placeholder 2"/>
          <p:cNvSpPr>
            <a:spLocks noGrp="1"/>
          </p:cNvSpPr>
          <p:nvPr>
            <p:ph sz="quarter" idx="1"/>
          </p:nvPr>
        </p:nvSpPr>
        <p:spPr>
          <a:xfrm>
            <a:off x="304800" y="990600"/>
            <a:ext cx="8534400" cy="5105400"/>
          </a:xfrm>
        </p:spPr>
        <p:txBody>
          <a:bodyPr>
            <a:normAutofit/>
          </a:bodyPr>
          <a:lstStyle/>
          <a:p>
            <a:r>
              <a:rPr lang="en-US" sz="2000" dirty="0"/>
              <a:t>If Israel and the Palestinians reach an understanding and a permanent peace </a:t>
            </a:r>
            <a:r>
              <a:rPr lang="en-US" sz="2000" dirty="0" smtClean="0"/>
              <a:t>agreement </a:t>
            </a:r>
            <a:r>
              <a:rPr lang="en-US" sz="2000" dirty="0"/>
              <a:t>that includes security arrangements for Israel, a demilitarized </a:t>
            </a:r>
            <a:r>
              <a:rPr lang="en-US" sz="2000" dirty="0" smtClean="0"/>
              <a:t>Palestinian </a:t>
            </a:r>
            <a:r>
              <a:rPr lang="en-US" sz="2000" dirty="0"/>
              <a:t>state, international guarantees, and declaration of the end of the </a:t>
            </a:r>
            <a:r>
              <a:rPr lang="en-US" sz="2000" dirty="0" smtClean="0"/>
              <a:t>conflict </a:t>
            </a:r>
            <a:r>
              <a:rPr lang="en-US" sz="2000" dirty="0"/>
              <a:t>by the Palestinians, in return for this peace agreement, would you </a:t>
            </a:r>
            <a:r>
              <a:rPr lang="en-US" sz="2000" dirty="0" smtClean="0"/>
              <a:t>support </a:t>
            </a:r>
            <a:r>
              <a:rPr lang="en-US" sz="2000" dirty="0"/>
              <a:t>or not support each of the following? </a:t>
            </a:r>
          </a:p>
        </p:txBody>
      </p:sp>
      <p:graphicFrame>
        <p:nvGraphicFramePr>
          <p:cNvPr id="4" name="Table 3"/>
          <p:cNvGraphicFramePr>
            <a:graphicFrameLocks noGrp="1"/>
          </p:cNvGraphicFramePr>
          <p:nvPr>
            <p:extLst>
              <p:ext uri="{D42A27DB-BD31-4B8C-83A1-F6EECF244321}">
                <p14:modId xmlns:p14="http://schemas.microsoft.com/office/powerpoint/2010/main" val="2355250363"/>
              </p:ext>
            </p:extLst>
          </p:nvPr>
        </p:nvGraphicFramePr>
        <p:xfrm>
          <a:off x="685800" y="2819400"/>
          <a:ext cx="7848600" cy="3352801"/>
        </p:xfrm>
        <a:graphic>
          <a:graphicData uri="http://schemas.openxmlformats.org/drawingml/2006/table">
            <a:tbl>
              <a:tblPr firstRow="1" bandRow="1">
                <a:tableStyleId>{5C22544A-7EE6-4342-B048-85BDC9FD1C3A}</a:tableStyleId>
              </a:tblPr>
              <a:tblGrid>
                <a:gridCol w="5867400"/>
                <a:gridCol w="1981200"/>
              </a:tblGrid>
              <a:tr h="423451">
                <a:tc>
                  <a:txBody>
                    <a:bodyPr/>
                    <a:lstStyle/>
                    <a:p>
                      <a:r>
                        <a:rPr lang="en-US" dirty="0" smtClean="0">
                          <a:solidFill>
                            <a:sysClr val="windowText" lastClr="000000"/>
                          </a:solidFill>
                        </a:rPr>
                        <a:t>Proposal</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ysClr val="windowText" lastClr="000000"/>
                          </a:solidFill>
                        </a:rPr>
                        <a:t>% Support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451">
                <a:tc>
                  <a:txBody>
                    <a:bodyPr/>
                    <a:lstStyle/>
                    <a:p>
                      <a:r>
                        <a:rPr lang="en-US" dirty="0" smtClean="0"/>
                        <a:t>1)</a:t>
                      </a:r>
                      <a:r>
                        <a:rPr lang="en-US" baseline="0" dirty="0" smtClean="0"/>
                        <a:t> Withdrawal to the 1967 lines with territorial swaps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38.4%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0887">
                <a:tc>
                  <a:txBody>
                    <a:bodyPr/>
                    <a:lstStyle/>
                    <a:p>
                      <a:r>
                        <a:rPr lang="en-US" dirty="0" smtClean="0"/>
                        <a:t>2) Transfer of Arab neighborhoods</a:t>
                      </a:r>
                      <a:r>
                        <a:rPr lang="en-US" baseline="0" dirty="0" smtClean="0"/>
                        <a:t> of Jerusalem to the Palestinian Authority and a special arrangement for the holy places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43.9%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0887">
                <a:tc>
                  <a:txBody>
                    <a:bodyPr/>
                    <a:lstStyle/>
                    <a:p>
                      <a:r>
                        <a:rPr lang="en-US" dirty="0" smtClean="0"/>
                        <a:t>3) An evacuation</a:t>
                      </a:r>
                      <a:r>
                        <a:rPr lang="en-US" baseline="0" dirty="0" smtClean="0"/>
                        <a:t> of settlements except for Ariel, </a:t>
                      </a:r>
                      <a:r>
                        <a:rPr lang="en-US" baseline="0" dirty="0" err="1" smtClean="0"/>
                        <a:t>Maaleh</a:t>
                      </a:r>
                      <a:r>
                        <a:rPr lang="en-US" baseline="0" dirty="0" smtClean="0"/>
                        <a:t> </a:t>
                      </a:r>
                      <a:r>
                        <a:rPr lang="en-US" baseline="0" dirty="0" err="1" smtClean="0"/>
                        <a:t>Adumim</a:t>
                      </a:r>
                      <a:r>
                        <a:rPr lang="en-US" baseline="0" dirty="0" smtClean="0"/>
                        <a:t>, and the settlement blocs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44.3%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4125">
                <a:tc>
                  <a:txBody>
                    <a:bodyPr/>
                    <a:lstStyle/>
                    <a:p>
                      <a:r>
                        <a:rPr lang="en-US" dirty="0" smtClean="0"/>
                        <a:t>4) Israeli recognition</a:t>
                      </a:r>
                      <a:r>
                        <a:rPr lang="en-US" baseline="0" dirty="0" smtClean="0"/>
                        <a:t> in principle of the right of return, permitting the return of a small number of Palestinian refugees and financial compensation for others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61499"/>
            <a:ext cx="1143000" cy="8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74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urkey-visit.com/map/palestine/palestine_ma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18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44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normAutofit fontScale="90000"/>
          </a:bodyPr>
          <a:lstStyle/>
          <a:p>
            <a:r>
              <a:rPr lang="en-US" dirty="0" smtClean="0"/>
              <a:t>Poll conducted by Geocartography Institute (Israel), January 2013</a:t>
            </a:r>
            <a:endParaRPr lang="en-US" dirty="0"/>
          </a:p>
        </p:txBody>
      </p:sp>
      <p:sp>
        <p:nvSpPr>
          <p:cNvPr id="3" name="Content Placeholder 2"/>
          <p:cNvSpPr>
            <a:spLocks noGrp="1"/>
          </p:cNvSpPr>
          <p:nvPr>
            <p:ph sz="quarter" idx="1"/>
          </p:nvPr>
        </p:nvSpPr>
        <p:spPr/>
        <p:txBody>
          <a:bodyPr/>
          <a:lstStyle/>
          <a:p>
            <a:r>
              <a:rPr lang="en-US" dirty="0"/>
              <a:t>Do you support or oppose the concept that the establishment of two states is </a:t>
            </a:r>
            <a:r>
              <a:rPr lang="en-US" dirty="0" smtClean="0"/>
              <a:t>the </a:t>
            </a:r>
            <a:r>
              <a:rPr lang="en-US" dirty="0"/>
              <a:t>solution to the conflict with the Palestinians?</a:t>
            </a:r>
            <a:br>
              <a:rPr lang="en-US" dirty="0"/>
            </a:br>
            <a:r>
              <a:rPr lang="en-US" dirty="0" smtClean="0"/>
              <a:t>	Support: </a:t>
            </a:r>
            <a:r>
              <a:rPr lang="en-US" dirty="0"/>
              <a:t>40% </a:t>
            </a:r>
            <a:endParaRPr lang="en-US" dirty="0" smtClean="0"/>
          </a:p>
          <a:p>
            <a:pPr marL="0" indent="0">
              <a:buNone/>
            </a:pPr>
            <a:r>
              <a:rPr lang="en-US" dirty="0"/>
              <a:t> </a:t>
            </a:r>
            <a:r>
              <a:rPr lang="en-US" dirty="0" smtClean="0"/>
              <a:t>           Oppose: </a:t>
            </a:r>
            <a:r>
              <a:rPr lang="en-US" dirty="0"/>
              <a:t>45% </a:t>
            </a:r>
            <a:endParaRPr lang="en-US" dirty="0" smtClean="0"/>
          </a:p>
          <a:p>
            <a:pPr marL="0" indent="0">
              <a:buNone/>
            </a:pPr>
            <a:r>
              <a:rPr lang="en-US" dirty="0"/>
              <a:t>	</a:t>
            </a:r>
            <a:r>
              <a:rPr lang="en-US" dirty="0" smtClean="0"/>
              <a:t>No reply: </a:t>
            </a:r>
            <a:r>
              <a:rPr lang="en-US" dirty="0"/>
              <a:t>14%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1398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63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normAutofit/>
          </a:bodyPr>
          <a:lstStyle/>
          <a:p>
            <a:pPr algn="ctr"/>
            <a:r>
              <a:rPr lang="en-US" sz="2400" dirty="0" smtClean="0"/>
              <a:t>The Jerusalem Center for Public Affairs (JCPA) poll</a:t>
            </a:r>
            <a:br>
              <a:rPr lang="en-US" sz="2400" dirty="0" smtClean="0"/>
            </a:br>
            <a:r>
              <a:rPr lang="en-US" sz="2400" dirty="0" smtClean="0"/>
              <a:t>October 12-14, 2014</a:t>
            </a:r>
            <a:endParaRPr lang="en-US" sz="2400"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219200"/>
            <a:ext cx="8001000" cy="28194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1398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78" y="4114799"/>
            <a:ext cx="7922624" cy="1943669"/>
          </a:xfrm>
          <a:prstGeom prst="rect">
            <a:avLst/>
          </a:prstGeom>
        </p:spPr>
      </p:pic>
    </p:spTree>
    <p:extLst>
      <p:ext uri="{BB962C8B-B14F-4D97-AF65-F5344CB8AC3E}">
        <p14:creationId xmlns:p14="http://schemas.microsoft.com/office/powerpoint/2010/main" val="1021520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53" y="-76200"/>
            <a:ext cx="7772400" cy="1143000"/>
          </a:xfrm>
        </p:spPr>
        <p:txBody>
          <a:bodyPr>
            <a:normAutofit/>
          </a:bodyPr>
          <a:lstStyle/>
          <a:p>
            <a:pPr algn="ctr"/>
            <a:r>
              <a:rPr lang="en-US" dirty="0" smtClean="0"/>
              <a:t>Israelis: Conclusions</a:t>
            </a:r>
            <a:endParaRPr lang="en-US" dirty="0"/>
          </a:p>
        </p:txBody>
      </p:sp>
      <p:sp>
        <p:nvSpPr>
          <p:cNvPr id="3" name="Content Placeholder 2"/>
          <p:cNvSpPr>
            <a:spLocks noGrp="1"/>
          </p:cNvSpPr>
          <p:nvPr>
            <p:ph sz="quarter" idx="1"/>
          </p:nvPr>
        </p:nvSpPr>
        <p:spPr>
          <a:xfrm>
            <a:off x="304800" y="1143000"/>
            <a:ext cx="8686800" cy="5486400"/>
          </a:xfrm>
        </p:spPr>
        <p:txBody>
          <a:bodyPr>
            <a:normAutofit/>
          </a:bodyPr>
          <a:lstStyle/>
          <a:p>
            <a:pPr>
              <a:buClr>
                <a:srgbClr val="D34817"/>
              </a:buClr>
            </a:pPr>
            <a:r>
              <a:rPr lang="en-US" dirty="0">
                <a:solidFill>
                  <a:prstClr val="black"/>
                </a:solidFill>
              </a:rPr>
              <a:t>Similar to Palestinians: What do you want vs. what do you </a:t>
            </a:r>
            <a:r>
              <a:rPr lang="en-US" dirty="0" smtClean="0">
                <a:solidFill>
                  <a:prstClr val="black"/>
                </a:solidFill>
              </a:rPr>
              <a:t>accept</a:t>
            </a:r>
          </a:p>
          <a:p>
            <a:pPr>
              <a:buClr>
                <a:srgbClr val="D34817"/>
              </a:buClr>
            </a:pPr>
            <a:r>
              <a:rPr lang="en-US" dirty="0" smtClean="0"/>
              <a:t>Consistency</a:t>
            </a:r>
            <a:endParaRPr lang="en-US" dirty="0">
              <a:solidFill>
                <a:prstClr val="black"/>
              </a:solidFill>
            </a:endParaRPr>
          </a:p>
          <a:p>
            <a:pPr>
              <a:buClr>
                <a:srgbClr val="D34817"/>
              </a:buClr>
            </a:pPr>
            <a:r>
              <a:rPr lang="en-US" dirty="0" smtClean="0">
                <a:solidFill>
                  <a:prstClr val="black"/>
                </a:solidFill>
              </a:rPr>
              <a:t>Prime </a:t>
            </a:r>
            <a:r>
              <a:rPr lang="en-US" dirty="0">
                <a:solidFill>
                  <a:prstClr val="black"/>
                </a:solidFill>
              </a:rPr>
              <a:t>Minister </a:t>
            </a:r>
            <a:r>
              <a:rPr lang="en-US" dirty="0" smtClean="0">
                <a:solidFill>
                  <a:prstClr val="black"/>
                </a:solidFill>
              </a:rPr>
              <a:t>Netanyahu’s </a:t>
            </a:r>
            <a:r>
              <a:rPr lang="en-US" dirty="0">
                <a:solidFill>
                  <a:prstClr val="black"/>
                </a:solidFill>
              </a:rPr>
              <a:t>support is </a:t>
            </a:r>
            <a:r>
              <a:rPr lang="en-US" dirty="0" smtClean="0">
                <a:solidFill>
                  <a:prstClr val="black"/>
                </a:solidFill>
              </a:rPr>
              <a:t>crucial</a:t>
            </a:r>
            <a:endParaRPr lang="en-US" dirty="0" smtClean="0"/>
          </a:p>
          <a:p>
            <a:pPr>
              <a:buFont typeface="Wingdings" panose="05000000000000000000" pitchFamily="2" charset="2"/>
              <a:buChar char="Ø"/>
            </a:pPr>
            <a:r>
              <a:rPr lang="en-US" dirty="0" smtClean="0"/>
              <a:t>Results can change based on what may seem like small differences</a:t>
            </a:r>
          </a:p>
          <a:p>
            <a:pPr>
              <a:buFont typeface="Wingdings" panose="05000000000000000000" pitchFamily="2" charset="2"/>
              <a:buChar char="Ø"/>
            </a:pPr>
            <a:r>
              <a:rPr lang="en-US" dirty="0" smtClean="0"/>
              <a:t>Example: Joint Poll included a joint Israeli and Palestinian declaration that the conflict is over and demilitarized Palestinian state, while Dialog poll did not</a:t>
            </a:r>
          </a:p>
          <a:p>
            <a:pPr>
              <a:buFont typeface="Wingdings" panose="05000000000000000000" pitchFamily="2" charset="2"/>
              <a:buChar char="Ø"/>
            </a:pPr>
            <a:r>
              <a:rPr lang="en-US" dirty="0" smtClean="0"/>
              <a:t>JCPA poll did not include as part of peace agreement with Palestinians, and did not include 1967 lines </a:t>
            </a:r>
            <a:r>
              <a:rPr lang="en-US" i="1" dirty="0" smtClean="0"/>
              <a:t>with land swaps</a:t>
            </a:r>
            <a:endParaRPr lang="en-US" dirty="0" smtClean="0"/>
          </a:p>
          <a:p>
            <a:pPr>
              <a:buFont typeface="Wingdings" panose="05000000000000000000" pitchFamily="2" charset="2"/>
              <a:buChar char="Ø"/>
            </a:pPr>
            <a:r>
              <a:rPr lang="en-US" dirty="0" smtClean="0"/>
              <a:t>IDI poll: </a:t>
            </a:r>
            <a:r>
              <a:rPr lang="en-US" i="1" dirty="0" smtClean="0"/>
              <a:t>Overall </a:t>
            </a:r>
            <a:r>
              <a:rPr lang="en-US" dirty="0" smtClean="0"/>
              <a:t>support for entire package vs. support for various components of a plan</a:t>
            </a:r>
            <a:endParaRPr lang="en-US" i="1" dirty="0" smtClean="0"/>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298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55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pPr algn="ctr"/>
            <a:r>
              <a:rPr lang="en-US" sz="3200" dirty="0" smtClean="0"/>
              <a:t>4) Israeli and Palestinian Public Opinion: Conclusion</a:t>
            </a:r>
            <a:endParaRPr lang="en-US" sz="3200" dirty="0"/>
          </a:p>
        </p:txBody>
      </p:sp>
      <p:sp>
        <p:nvSpPr>
          <p:cNvPr id="3" name="Content Placeholder 2"/>
          <p:cNvSpPr>
            <a:spLocks noGrp="1"/>
          </p:cNvSpPr>
          <p:nvPr>
            <p:ph sz="quarter" idx="1"/>
          </p:nvPr>
        </p:nvSpPr>
        <p:spPr>
          <a:xfrm>
            <a:off x="762000" y="1447800"/>
            <a:ext cx="7772400" cy="4572000"/>
          </a:xfrm>
        </p:spPr>
        <p:txBody>
          <a:bodyPr>
            <a:normAutofit/>
          </a:bodyPr>
          <a:lstStyle/>
          <a:p>
            <a:r>
              <a:rPr lang="en-US" dirty="0" smtClean="0"/>
              <a:t>What Israelis and Palestinians </a:t>
            </a:r>
            <a:r>
              <a:rPr lang="en-US" i="1" dirty="0" smtClean="0"/>
              <a:t>want </a:t>
            </a:r>
            <a:r>
              <a:rPr lang="en-US" dirty="0" smtClean="0"/>
              <a:t>is far apart</a:t>
            </a:r>
          </a:p>
          <a:p>
            <a:r>
              <a:rPr lang="en-US" dirty="0" smtClean="0"/>
              <a:t>But an area of consensus can be found</a:t>
            </a:r>
          </a:p>
          <a:p>
            <a:pPr lvl="0">
              <a:buClr>
                <a:srgbClr val="D34817"/>
              </a:buClr>
            </a:pPr>
            <a:r>
              <a:rPr lang="en-US" dirty="0" smtClean="0">
                <a:solidFill>
                  <a:prstClr val="black"/>
                </a:solidFill>
              </a:rPr>
              <a:t>A two-state solution must include specific components to achieve this consensus on both sides</a:t>
            </a:r>
            <a:endParaRPr lang="en-US" dirty="0" smtClean="0"/>
          </a:p>
          <a:p>
            <a:r>
              <a:rPr lang="en-US" dirty="0" smtClean="0"/>
              <a:t>Among all people living between the Jordan River and the Mediterranean Sea, there is more acceptance of some sort of a two-state solution than there is for any other solution</a:t>
            </a:r>
          </a:p>
        </p:txBody>
      </p:sp>
    </p:spTree>
    <p:extLst>
      <p:ext uri="{BB962C8B-B14F-4D97-AF65-F5344CB8AC3E}">
        <p14:creationId xmlns:p14="http://schemas.microsoft.com/office/powerpoint/2010/main" val="18535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alaqabaguesthouse.files.wordpress.com/2012/01/done-map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7325"/>
            <a:ext cx="4343400"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85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a:bodyPr>
          <a:lstStyle/>
          <a:p>
            <a:r>
              <a:rPr lang="en-US" altLang="en-US" dirty="0" smtClean="0"/>
              <a:t>1) The Joint Israeli Palestinian Poll</a:t>
            </a:r>
            <a:endParaRPr lang="en-US" dirty="0"/>
          </a:p>
        </p:txBody>
      </p:sp>
      <p:sp>
        <p:nvSpPr>
          <p:cNvPr id="3" name="Content Placeholder 2"/>
          <p:cNvSpPr>
            <a:spLocks noGrp="1"/>
          </p:cNvSpPr>
          <p:nvPr>
            <p:ph sz="quarter" idx="1"/>
          </p:nvPr>
        </p:nvSpPr>
        <p:spPr>
          <a:xfrm>
            <a:off x="762000" y="1447800"/>
            <a:ext cx="7772400" cy="4572000"/>
          </a:xfrm>
        </p:spPr>
        <p:txBody>
          <a:bodyPr/>
          <a:lstStyle/>
          <a:p>
            <a:pPr>
              <a:lnSpc>
                <a:spcPct val="90000"/>
              </a:lnSpc>
            </a:pPr>
            <a:r>
              <a:rPr lang="en-US" altLang="en-US" dirty="0"/>
              <a:t>C</a:t>
            </a:r>
            <a:r>
              <a:rPr lang="en-US" altLang="en-US" dirty="0" smtClean="0"/>
              <a:t>onducted jointly by the Harry S. Truman Research Institute for the Advancement of Peace at The Hebrew University of Jerusalem and the Palestinian Center for Policy and Survey Research (PSR) in Ramallah</a:t>
            </a:r>
          </a:p>
          <a:p>
            <a:pPr>
              <a:lnSpc>
                <a:spcPct val="90000"/>
              </a:lnSpc>
            </a:pPr>
            <a:r>
              <a:rPr lang="en-US" altLang="en-US" dirty="0" smtClean="0"/>
              <a:t>Comprehensive poll conducted each December/January since 2003 </a:t>
            </a:r>
          </a:p>
          <a:p>
            <a:pPr>
              <a:lnSpc>
                <a:spcPct val="90000"/>
              </a:lnSpc>
            </a:pPr>
            <a:r>
              <a:rPr lang="en-US" altLang="en-US" dirty="0" smtClean="0"/>
              <a:t>Other joint polls also periodically conducted, and other polls sometimes conducted independently by PSR</a:t>
            </a:r>
          </a:p>
          <a:p>
            <a:pPr>
              <a:lnSpc>
                <a:spcPct val="90000"/>
              </a:lnSpc>
            </a:pPr>
            <a:r>
              <a:rPr lang="en-US" altLang="en-US" dirty="0" smtClean="0"/>
              <a:t>Presents six main elements of a two-state solution to the conflict in the spirit of the Clinton Parameters and Geneva Initiative</a:t>
            </a:r>
          </a:p>
          <a:p>
            <a:endParaRPr lang="en-US" dirty="0"/>
          </a:p>
        </p:txBody>
      </p:sp>
    </p:spTree>
    <p:extLst>
      <p:ext uri="{BB962C8B-B14F-4D97-AF65-F5344CB8AC3E}">
        <p14:creationId xmlns:p14="http://schemas.microsoft.com/office/powerpoint/2010/main" val="409966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Borders</a:t>
            </a:r>
            <a:endParaRPr lang="en-US" dirty="0"/>
          </a:p>
        </p:txBody>
      </p:sp>
      <p:sp>
        <p:nvSpPr>
          <p:cNvPr id="3" name="Content Placeholder 2"/>
          <p:cNvSpPr>
            <a:spLocks noGrp="1"/>
          </p:cNvSpPr>
          <p:nvPr>
            <p:ph sz="quarter" idx="1"/>
          </p:nvPr>
        </p:nvSpPr>
        <p:spPr>
          <a:xfrm>
            <a:off x="762000" y="1524000"/>
            <a:ext cx="7772400" cy="4572000"/>
          </a:xfrm>
        </p:spPr>
        <p:txBody>
          <a:bodyPr/>
          <a:lstStyle/>
          <a:p>
            <a:r>
              <a:rPr lang="en-US" altLang="en-US" dirty="0" smtClean="0">
                <a:solidFill>
                  <a:srgbClr val="000000"/>
                </a:solidFill>
              </a:rPr>
              <a:t>The entirety of the West Bank and Gaza Strip would make up Palestine, with exception of 3% of the West Bank, with proportional land swaps to make up for this</a:t>
            </a:r>
          </a:p>
          <a:p>
            <a:endParaRPr lang="en-US" altLang="en-US" dirty="0" smtClean="0"/>
          </a:p>
          <a:p>
            <a:pPr marL="0" indent="0">
              <a:buNone/>
            </a:pPr>
            <a:endParaRPr lang="en-US" dirty="0"/>
          </a:p>
        </p:txBody>
      </p:sp>
    </p:spTree>
    <p:extLst>
      <p:ext uri="{BB962C8B-B14F-4D97-AF65-F5344CB8AC3E}">
        <p14:creationId xmlns:p14="http://schemas.microsoft.com/office/powerpoint/2010/main" val="294762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neva-accord.org/images/Maps/full%20size/2008-08_Geneva_Permanent%20Borders.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5334000" cy="662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45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7099</TotalTime>
  <Words>3142</Words>
  <Application>Microsoft Office PowerPoint</Application>
  <PresentationFormat>On-screen Show (4:3)</PresentationFormat>
  <Paragraphs>557</Paragraphs>
  <Slides>53</Slides>
  <Notes>13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Equity</vt:lpstr>
      <vt:lpstr>PowerPoint Presentation</vt:lpstr>
      <vt:lpstr> Palestinian and Israeli Public Opinion on Solutions to the Arab-Israeli Conflict</vt:lpstr>
      <vt:lpstr>Overview</vt:lpstr>
      <vt:lpstr>What is meant by “Israeli and Palestinian Public Opinion”?</vt:lpstr>
      <vt:lpstr>PowerPoint Presentation</vt:lpstr>
      <vt:lpstr>PowerPoint Presentation</vt:lpstr>
      <vt:lpstr>1) The Joint Israeli Palestinian Poll</vt:lpstr>
      <vt:lpstr>#1: Borders</vt:lpstr>
      <vt:lpstr>PowerPoint Presentation</vt:lpstr>
      <vt:lpstr>#2: Refugees </vt:lpstr>
      <vt:lpstr>#3: Jerusalem</vt:lpstr>
      <vt:lpstr>#4: Demilitarized Palestinian State </vt:lpstr>
      <vt:lpstr>#5: Security Arrangements </vt:lpstr>
      <vt:lpstr>#6: End of Conflict </vt:lpstr>
      <vt:lpstr>Review: The 6 Parts of the  Joint Polls’ Peace Plan</vt:lpstr>
      <vt:lpstr>PowerPoint Presentation</vt:lpstr>
      <vt:lpstr>PowerPoint Presentation</vt:lpstr>
      <vt:lpstr>Latest Polls from PSR and  The Hebrew University </vt:lpstr>
      <vt:lpstr>Arab Peace Initiative, 2002</vt:lpstr>
      <vt:lpstr>API: Support over past several years</vt:lpstr>
      <vt:lpstr>Joint Poll: What about a One-state Solution, in Which “Arabs and Jews Enjoy Equality?”</vt:lpstr>
      <vt:lpstr>PowerPoint Presentation</vt:lpstr>
      <vt:lpstr>PowerPoint Presentation</vt:lpstr>
      <vt:lpstr>PowerPoint Presentation</vt:lpstr>
      <vt:lpstr>Ramallah-based Arab World for Research and Development (AWRAD) poll, May 2014 (most recent that deals with two-state solution) </vt:lpstr>
      <vt:lpstr>Al-Najah University Poll,  Sept. 11-13, 2014</vt:lpstr>
      <vt:lpstr>Same Al-Najah Poll  Sept. 11-13, 2014:</vt:lpstr>
      <vt:lpstr>Poll Commissioned by the Brookings Institution November 2013</vt:lpstr>
      <vt:lpstr>PowerPoint Presentation</vt:lpstr>
      <vt:lpstr> Washington Institute for Near East Policy (WINEP) poll, June 15-17, 2014</vt:lpstr>
      <vt:lpstr>The Israel Project (TIP)/Greenberg Quinlan Rosner/PCPO poll, 2011</vt:lpstr>
      <vt:lpstr>Majority of Palestinians Favor One Palestinian State over the Entire Land:</vt:lpstr>
      <vt:lpstr>But Majority also Supported Obama’s Framework for a Two-State Solution</vt:lpstr>
      <vt:lpstr>August 2010 AWRAD Poll</vt:lpstr>
      <vt:lpstr>PSR Post-Gaza War Poll, Aug. 26-30</vt:lpstr>
      <vt:lpstr>Voting: Abbas vs. Haniyeh</vt:lpstr>
      <vt:lpstr>Voting: Fatah vs. Hamas</vt:lpstr>
      <vt:lpstr>Palestinian Public Opinion: Conclusions</vt:lpstr>
      <vt:lpstr>PowerPoint Presentation</vt:lpstr>
      <vt:lpstr>          Washington D.C.-based S. Daniel Abraham Center        for Middle East Peace:             Polls of Israelis commissioned 2003 to 2012</vt:lpstr>
      <vt:lpstr>Poll Commissioned by the     Brookings Institution, November 2013</vt:lpstr>
      <vt:lpstr>Tel Aviv-based Institute for National Security Studies (INSS) poll, January 2014</vt:lpstr>
      <vt:lpstr>INSS: Israeli Support for Establishment of Palestinian State in the Context of a Permanent Peace Agreement</vt:lpstr>
      <vt:lpstr>Geneva Initiative-commissioned Poll  Conducted by New Wave Research, mid-September 2014</vt:lpstr>
      <vt:lpstr>Israeli Dialog Poll  June 9-11, 2014</vt:lpstr>
      <vt:lpstr>PowerPoint Presentation</vt:lpstr>
      <vt:lpstr> Israeli Dialog Poll  June 9-11, 2014</vt:lpstr>
      <vt:lpstr>Same Poll, Again:</vt:lpstr>
      <vt:lpstr>Israel Democracy Institute (IDI) Poll July 2013</vt:lpstr>
      <vt:lpstr>Poll conducted by Geocartography Institute (Israel), January 2013</vt:lpstr>
      <vt:lpstr>The Jerusalem Center for Public Affairs (JCPA) poll October 12-14, 2014</vt:lpstr>
      <vt:lpstr>Israelis: Conclusions</vt:lpstr>
      <vt:lpstr>4) Israeli and Palestinian Public Opinion: 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dc:creator>
  <cp:lastModifiedBy>Tally Helfont</cp:lastModifiedBy>
  <cp:revision>243</cp:revision>
  <dcterms:created xsi:type="dcterms:W3CDTF">2014-07-18T01:13:37Z</dcterms:created>
  <dcterms:modified xsi:type="dcterms:W3CDTF">2014-11-11T20:00:28Z</dcterms:modified>
</cp:coreProperties>
</file>