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2"/>
  </p:notesMasterIdLst>
  <p:sldIdLst>
    <p:sldId id="256" r:id="rId2"/>
    <p:sldId id="257" r:id="rId3"/>
    <p:sldId id="258" r:id="rId4"/>
    <p:sldId id="276" r:id="rId5"/>
    <p:sldId id="277" r:id="rId6"/>
    <p:sldId id="284" r:id="rId7"/>
    <p:sldId id="286" r:id="rId8"/>
    <p:sldId id="278" r:id="rId9"/>
    <p:sldId id="287" r:id="rId10"/>
    <p:sldId id="279" r:id="rId11"/>
    <p:sldId id="259" r:id="rId12"/>
    <p:sldId id="280" r:id="rId13"/>
    <p:sldId id="290" r:id="rId14"/>
    <p:sldId id="289" r:id="rId15"/>
    <p:sldId id="281" r:id="rId16"/>
    <p:sldId id="282" r:id="rId17"/>
    <p:sldId id="283" r:id="rId18"/>
    <p:sldId id="288" r:id="rId19"/>
    <p:sldId id="275" r:id="rId20"/>
    <p:sldId id="285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9D000"/>
    <a:srgbClr val="0E30C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A1F0F7E-8264-4187-857B-98C6BF4CDDE7}" type="datetimeFigureOut">
              <a:rPr lang="en-US" smtClean="0"/>
              <a:pPr/>
              <a:t>10/16/2015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7EB0402-C6A9-4927-97D3-91CEE35D91E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66523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EB0402-C6A9-4927-97D3-91CEE35D91E8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9394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800" b="1" spc="100" baseline="0">
                <a:ln>
                  <a:solidFill>
                    <a:schemeClr val="bg2">
                      <a:shade val="75000"/>
                      <a:alpha val="25000"/>
                    </a:schemeClr>
                  </a:solidFill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dirty="0" smtClean="0"/>
              <a:t>Click to edit Master subtitle style</a:t>
            </a:r>
            <a:endParaRPr kumimoji="0" lang="en-US" dirty="0"/>
          </a:p>
        </p:txBody>
      </p:sp>
      <p:sp>
        <p:nvSpPr>
          <p:cNvPr id="28" name="Title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1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val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E9A872-FE06-48F8-9567-48B59A37E06D}" type="datetimeFigureOut">
              <a:rPr lang="en-US" smtClean="0"/>
              <a:pPr/>
              <a:t>10/16/2015</a:t>
            </a:fld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DC415CF-E3DA-47DF-BED9-A367274E89E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E9A872-FE06-48F8-9567-48B59A37E06D}" type="datetimeFigureOut">
              <a:rPr lang="en-US" smtClean="0"/>
              <a:pPr/>
              <a:t>10/16/2015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C415CF-E3DA-47DF-BED9-A367274E89E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E9A872-FE06-48F8-9567-48B59A37E06D}" type="datetimeFigureOut">
              <a:rPr lang="en-US" smtClean="0"/>
              <a:pPr/>
              <a:t>10/16/2015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C415CF-E3DA-47DF-BED9-A367274E89E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>
            <a:lvl1pPr>
              <a:defRPr b="1">
                <a:ln>
                  <a:solidFill>
                    <a:schemeClr val="bg2">
                      <a:shade val="75000"/>
                      <a:alpha val="25000"/>
                    </a:schemeClr>
                  </a:solidFill>
                </a:ln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a:defRPr>
            </a:lvl1pPr>
            <a:lvl2pPr>
              <a:defRPr b="1">
                <a:ln>
                  <a:solidFill>
                    <a:schemeClr val="bg2">
                      <a:shade val="75000"/>
                      <a:alpha val="25000"/>
                    </a:schemeClr>
                  </a:solidFill>
                </a:ln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a:defRPr>
            </a:lvl2pPr>
            <a:lvl3pPr>
              <a:defRPr b="1">
                <a:ln>
                  <a:solidFill>
                    <a:schemeClr val="bg2">
                      <a:shade val="75000"/>
                      <a:alpha val="25000"/>
                    </a:schemeClr>
                  </a:solidFill>
                </a:ln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a:defRPr>
            </a:lvl3pPr>
            <a:lvl4pPr>
              <a:defRPr b="1">
                <a:ln>
                  <a:solidFill>
                    <a:schemeClr val="bg2">
                      <a:shade val="75000"/>
                      <a:alpha val="25000"/>
                    </a:schemeClr>
                  </a:solidFill>
                </a:ln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a:defRPr>
            </a:lvl4pPr>
            <a:lvl5pPr>
              <a:defRPr b="1">
                <a:ln>
                  <a:solidFill>
                    <a:schemeClr val="bg2">
                      <a:shade val="75000"/>
                      <a:alpha val="25000"/>
                    </a:schemeClr>
                  </a:solidFill>
                </a:ln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a:defRPr>
            </a:lvl5pPr>
          </a:lstStyle>
          <a:p>
            <a:pPr lvl="0" eaLnBrk="1" latinLnBrk="0" hangingPunct="1"/>
            <a:r>
              <a:rPr lang="en-US" dirty="0" smtClean="0"/>
              <a:t>Click to edit Master text styles</a:t>
            </a:r>
          </a:p>
          <a:p>
            <a:pPr lvl="1" eaLnBrk="1" latinLnBrk="0" hangingPunct="1"/>
            <a:r>
              <a:rPr lang="en-US" dirty="0" smtClean="0"/>
              <a:t>Second level</a:t>
            </a:r>
          </a:p>
          <a:p>
            <a:pPr lvl="2" eaLnBrk="1" latinLnBrk="0" hangingPunct="1"/>
            <a:r>
              <a:rPr lang="en-US" dirty="0" smtClean="0"/>
              <a:t>Third level</a:t>
            </a:r>
          </a:p>
          <a:p>
            <a:pPr lvl="3" eaLnBrk="1" latinLnBrk="0" hangingPunct="1"/>
            <a:r>
              <a:rPr lang="en-US" dirty="0" smtClean="0"/>
              <a:t>Fourth level</a:t>
            </a:r>
          </a:p>
          <a:p>
            <a:pPr lvl="4" eaLnBrk="1" latinLnBrk="0" hangingPunct="1"/>
            <a:r>
              <a:rPr lang="en-US" dirty="0" smtClean="0"/>
              <a:t>Fifth level</a:t>
            </a:r>
            <a:endParaRPr kumimoji="0" lang="en-US" dirty="0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ABE9A872-FE06-48F8-9567-48B59A37E06D}" type="datetimeFigureOut">
              <a:rPr lang="en-US" smtClean="0"/>
              <a:pPr/>
              <a:t>10/16/2015</a:t>
            </a:fld>
            <a:endParaRPr 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9DC415CF-E3DA-47DF-BED9-A367274E89E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>
            <a:lvl1pPr>
              <a:defRPr b="1"/>
            </a:lvl1pPr>
          </a:lstStyle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E9A872-FE06-48F8-9567-48B59A37E06D}" type="datetimeFigureOut">
              <a:rPr lang="en-US" smtClean="0"/>
              <a:pPr/>
              <a:t>10/16/2015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C415CF-E3DA-47DF-BED9-A367274E89E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kumimoji="0" lang="en-US" sz="2800" b="1" kern="1200" spc="100" baseline="0" dirty="0" smtClean="0">
                <a:ln>
                  <a:solidFill>
                    <a:schemeClr val="bg2">
                      <a:shade val="75000"/>
                      <a:alpha val="25000"/>
                    </a:schemeClr>
                  </a:solidFill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n-ea"/>
                <a:cs typeface="+mn-cs"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dirty="0" smtClean="0"/>
              <a:t>Click to edit Master text styles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E9A872-FE06-48F8-9567-48B59A37E06D}" type="datetimeFigureOut">
              <a:rPr lang="en-US" smtClean="0"/>
              <a:pPr/>
              <a:t>10/16/2015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C415CF-E3DA-47DF-BED9-A367274E89E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C415CF-E3DA-47DF-BED9-A367274E89E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E9A872-FE06-48F8-9567-48B59A37E06D}" type="datetimeFigureOut">
              <a:rPr lang="en-US" smtClean="0"/>
              <a:pPr/>
              <a:t>10/16/2015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2" name="Content Placeholder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34" name="Content Placeholder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cxnSp>
        <p:nvCxnSpPr>
          <p:cNvPr id="10" name="Straight Connector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E9A872-FE06-48F8-9567-48B59A37E06D}" type="datetimeFigureOut">
              <a:rPr lang="en-US" smtClean="0"/>
              <a:pPr/>
              <a:t>10/16/2015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C415CF-E3DA-47DF-BED9-A367274E89E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E9A872-FE06-48F8-9567-48B59A37E06D}" type="datetimeFigureOut">
              <a:rPr lang="en-US" smtClean="0"/>
              <a:pPr/>
              <a:t>10/16/2015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C415CF-E3DA-47DF-BED9-A367274E89E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Content Placeholder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1" name="Title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ABE9A872-FE06-48F8-9567-48B59A37E06D}" type="datetimeFigureOut">
              <a:rPr lang="en-US" smtClean="0"/>
              <a:pPr/>
              <a:t>10/16/2015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9DC415CF-E3DA-47DF-BED9-A367274E89E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en-US" smtClean="0"/>
              <a:t>Click icon to add picture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E9A872-FE06-48F8-9567-48B59A37E06D}" type="datetimeFigureOut">
              <a:rPr lang="en-US" smtClean="0"/>
              <a:pPr/>
              <a:t>10/16/2015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DC415CF-E3DA-47DF-BED9-A367274E89E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dirty="0" smtClean="0"/>
              <a:t>Click to edit Master text styles</a:t>
            </a:r>
          </a:p>
          <a:p>
            <a:pPr lvl="1" eaLnBrk="1" latinLnBrk="0" hangingPunct="1"/>
            <a:r>
              <a:rPr kumimoji="0" lang="en-US" dirty="0" smtClean="0"/>
              <a:t>Second level</a:t>
            </a:r>
          </a:p>
          <a:p>
            <a:pPr lvl="2" eaLnBrk="1" latinLnBrk="0" hangingPunct="1"/>
            <a:r>
              <a:rPr kumimoji="0" lang="en-US" dirty="0" smtClean="0"/>
              <a:t>Third level</a:t>
            </a:r>
          </a:p>
          <a:p>
            <a:pPr lvl="3" eaLnBrk="1" latinLnBrk="0" hangingPunct="1"/>
            <a:r>
              <a:rPr kumimoji="0" lang="en-US" dirty="0" smtClean="0"/>
              <a:t>Fourth level</a:t>
            </a:r>
          </a:p>
          <a:p>
            <a:pPr lvl="4" eaLnBrk="1" latinLnBrk="0" hangingPunct="1"/>
            <a:r>
              <a:rPr kumimoji="0" lang="en-US" dirty="0" smtClean="0"/>
              <a:t>Fifth level</a:t>
            </a:r>
            <a:endParaRPr kumimoji="0" lang="en-US" dirty="0"/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ABE9A872-FE06-48F8-9567-48B59A37E06D}" type="datetimeFigureOut">
              <a:rPr lang="en-US" smtClean="0"/>
              <a:pPr/>
              <a:t>10/16/2015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9DC415CF-E3DA-47DF-BED9-A367274E89E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algn="l" rtl="0" eaLnBrk="1" latinLnBrk="0" hangingPunct="1">
        <a:spcBef>
          <a:spcPct val="0"/>
        </a:spcBef>
        <a:buNone/>
        <a:defRPr kumimoji="0" lang="en-US" sz="4200" b="1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b="1" kern="1200">
          <a:solidFill>
            <a:schemeClr val="tx1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lang="en-US" sz="2600" b="1" kern="1200" dirty="0" smtClean="0">
          <a:solidFill>
            <a:schemeClr val="tx1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b="1" kern="1200">
          <a:solidFill>
            <a:schemeClr val="tx1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b="1" kern="1200">
          <a:solidFill>
            <a:schemeClr val="tx1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b="1" kern="1200">
          <a:solidFill>
            <a:schemeClr val="tx1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sz="3200" dirty="0" smtClean="0"/>
              <a:t>Samuel Helfont</a:t>
            </a:r>
          </a:p>
          <a:p>
            <a:endParaRPr lang="en-US" sz="3200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1433732"/>
            <a:ext cx="8915400" cy="1981200"/>
          </a:xfrm>
        </p:spPr>
        <p:txBody>
          <a:bodyPr/>
          <a:lstStyle/>
          <a:p>
            <a:r>
              <a:rPr lang="en-US" dirty="0" smtClean="0"/>
              <a:t>Post-Colonial States </a:t>
            </a:r>
            <a:br>
              <a:rPr lang="en-US" dirty="0" smtClean="0"/>
            </a:br>
            <a:r>
              <a:rPr lang="en-US" dirty="0" smtClean="0"/>
              <a:t>and </a:t>
            </a:r>
            <a:r>
              <a:rPr lang="en-US" dirty="0"/>
              <a:t>the </a:t>
            </a:r>
            <a:r>
              <a:rPr lang="en-US" dirty="0" smtClean="0"/>
              <a:t>Struggle </a:t>
            </a:r>
            <a:r>
              <a:rPr lang="en-US" dirty="0"/>
              <a:t>for </a:t>
            </a:r>
            <a:r>
              <a:rPr lang="en-US" dirty="0" smtClean="0"/>
              <a:t>Identity </a:t>
            </a:r>
            <a:br>
              <a:rPr lang="en-US" dirty="0" smtClean="0"/>
            </a:br>
            <a:r>
              <a:rPr lang="en-US" dirty="0" smtClean="0"/>
              <a:t>in </a:t>
            </a:r>
            <a:r>
              <a:rPr lang="en-US" dirty="0"/>
              <a:t>the Middle East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since </a:t>
            </a:r>
            <a:r>
              <a:rPr lang="en-US" dirty="0"/>
              <a:t>World War Two</a:t>
            </a:r>
          </a:p>
        </p:txBody>
      </p:sp>
      <p:sp>
        <p:nvSpPr>
          <p:cNvPr id="4" name="Rectangle 3"/>
          <p:cNvSpPr/>
          <p:nvPr/>
        </p:nvSpPr>
        <p:spPr>
          <a:xfrm>
            <a:off x="420624" y="5410200"/>
            <a:ext cx="8302752" cy="1000274"/>
          </a:xfrm>
          <a:prstGeom prst="rect">
            <a:avLst/>
          </a:prstGeom>
        </p:spPr>
        <p:txBody>
          <a:bodyPr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en-US" sz="1600" b="1" dirty="0">
                <a:ln w="50800">
                  <a:solidFill>
                    <a:schemeClr val="tx2">
                      <a:lumMod val="10000"/>
                    </a:schemeClr>
                  </a:solidFill>
                </a:ln>
                <a:solidFill>
                  <a:schemeClr val="bg2">
                    <a:lumMod val="75000"/>
                  </a:schemeClr>
                </a:solidFill>
              </a:rPr>
              <a:t>Foreign Policy Research Institute, History Institute for </a:t>
            </a:r>
            <a:r>
              <a:rPr lang="en-US" sz="1600" b="1" dirty="0" smtClean="0">
                <a:ln w="50800">
                  <a:solidFill>
                    <a:schemeClr val="tx2">
                      <a:lumMod val="10000"/>
                    </a:schemeClr>
                  </a:solidFill>
                </a:ln>
                <a:solidFill>
                  <a:schemeClr val="bg2">
                    <a:lumMod val="75000"/>
                  </a:schemeClr>
                </a:solidFill>
              </a:rPr>
              <a:t>Teachers:</a:t>
            </a:r>
            <a:endParaRPr lang="en-US" sz="1600" b="1" dirty="0">
              <a:ln w="50800">
                <a:solidFill>
                  <a:schemeClr val="tx2">
                    <a:lumMod val="10000"/>
                  </a:schemeClr>
                </a:solidFill>
              </a:ln>
              <a:solidFill>
                <a:schemeClr val="bg2">
                  <a:lumMod val="75000"/>
                </a:schemeClr>
              </a:solidFill>
            </a:endParaRPr>
          </a:p>
          <a:p>
            <a:pPr algn="ctr"/>
            <a:endParaRPr lang="en-US" sz="1100" b="1" dirty="0">
              <a:ln w="50800">
                <a:solidFill>
                  <a:schemeClr val="tx2">
                    <a:lumMod val="10000"/>
                  </a:schemeClr>
                </a:solidFill>
              </a:ln>
              <a:solidFill>
                <a:schemeClr val="bg2">
                  <a:lumMod val="75000"/>
                </a:schemeClr>
              </a:solidFill>
            </a:endParaRPr>
          </a:p>
          <a:p>
            <a:pPr algn="ctr"/>
            <a:r>
              <a:rPr lang="en-US" sz="1600" b="1" cap="small" dirty="0" smtClean="0">
                <a:ln w="50800">
                  <a:solidFill>
                    <a:schemeClr val="tx2">
                      <a:lumMod val="10000"/>
                    </a:schemeClr>
                  </a:solidFill>
                </a:ln>
                <a:solidFill>
                  <a:schemeClr val="bg2">
                    <a:lumMod val="75000"/>
                  </a:schemeClr>
                </a:solidFill>
              </a:rPr>
              <a:t>Understanding the Modern Middle East:</a:t>
            </a:r>
          </a:p>
          <a:p>
            <a:pPr algn="ctr"/>
            <a:r>
              <a:rPr lang="en-US" sz="1600" b="1" cap="small" dirty="0" smtClean="0">
                <a:ln w="50800">
                  <a:solidFill>
                    <a:schemeClr val="tx2">
                      <a:lumMod val="10000"/>
                    </a:schemeClr>
                  </a:solidFill>
                </a:ln>
                <a:solidFill>
                  <a:schemeClr val="bg2">
                    <a:lumMod val="75000"/>
                  </a:schemeClr>
                </a:solidFill>
              </a:rPr>
              <a:t>History, Identity, and Politics</a:t>
            </a:r>
            <a:endParaRPr lang="en-US" sz="1600" b="1" cap="small" dirty="0">
              <a:ln w="50800">
                <a:solidFill>
                  <a:schemeClr val="tx2">
                    <a:lumMod val="10000"/>
                  </a:schemeClr>
                </a:solidFill>
              </a:ln>
              <a:solidFill>
                <a:schemeClr val="bg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6044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191000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Why be independent? And is independence enough?</a:t>
            </a:r>
          </a:p>
          <a:p>
            <a:pPr marL="0" indent="0">
              <a:buNone/>
            </a:pPr>
            <a:endParaRPr lang="en-US" sz="1000" dirty="0"/>
          </a:p>
          <a:p>
            <a:pPr marL="0" indent="0">
              <a:spcAft>
                <a:spcPts val="600"/>
              </a:spcAft>
              <a:buNone/>
            </a:pPr>
            <a:r>
              <a:rPr lang="en-US" dirty="0" smtClean="0"/>
              <a:t>Sources of political identity:</a:t>
            </a:r>
          </a:p>
          <a:p>
            <a:pPr lvl="1"/>
            <a:r>
              <a:rPr lang="en-US" dirty="0" smtClean="0"/>
              <a:t>Ethnic </a:t>
            </a:r>
            <a:r>
              <a:rPr lang="en-US" dirty="0" smtClean="0"/>
              <a:t>nationalism, Territorial nationalism, Religion</a:t>
            </a:r>
          </a:p>
          <a:p>
            <a:pPr lvl="1"/>
            <a:r>
              <a:rPr lang="en-US" dirty="0" smtClean="0"/>
              <a:t>Authentic indigenous identity vs colonialism</a:t>
            </a:r>
          </a:p>
          <a:p>
            <a:pPr lvl="1"/>
            <a:r>
              <a:rPr lang="en-US" dirty="0" smtClean="0"/>
              <a:t>Inconvenient diversity</a:t>
            </a:r>
            <a:endParaRPr lang="en-US" dirty="0"/>
          </a:p>
          <a:p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  <a:ln w="6350" cap="rnd">
            <a:noFill/>
          </a:ln>
        </p:spPr>
        <p:txBody>
          <a:bodyPr vert="horz" rtlCol="0" anchor="b" anchorCtr="0">
            <a:normAutofit/>
          </a:bodyPr>
          <a:lstStyle/>
          <a:p>
            <a:pPr algn="ctr"/>
            <a:r>
              <a:rPr lang="en-US" dirty="0" smtClean="0"/>
              <a:t>Identity and Imperialism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29200" y="3886200"/>
            <a:ext cx="3429000" cy="2576131"/>
          </a:xfrm>
          <a:prstGeom prst="rect">
            <a:avLst/>
          </a:prstGeom>
          <a:ln w="38100" cap="sq">
            <a:solidFill>
              <a:schemeClr val="tx2">
                <a:lumMod val="25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141685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9080"/>
            <a:ext cx="8229600" cy="731520"/>
          </a:xfrm>
        </p:spPr>
        <p:txBody>
          <a:bodyPr>
            <a:normAutofit/>
          </a:bodyPr>
          <a:lstStyle/>
          <a:p>
            <a:pPr algn="ctr"/>
            <a:r>
              <a:rPr lang="en-US" dirty="0" smtClean="0"/>
              <a:t>Ethnic Fabric of Middle East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1600" y="1296162"/>
            <a:ext cx="6400800" cy="5104638"/>
          </a:xfrm>
          <a:prstGeom prst="rect">
            <a:avLst/>
          </a:prstGeom>
          <a:ln w="38100" cap="sq">
            <a:solidFill>
              <a:schemeClr val="tx2">
                <a:lumMod val="25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273825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6032"/>
            <a:ext cx="8229600" cy="731520"/>
          </a:xfrm>
        </p:spPr>
        <p:txBody>
          <a:bodyPr>
            <a:normAutofit/>
          </a:bodyPr>
          <a:lstStyle/>
          <a:p>
            <a:pPr algn="ctr"/>
            <a:r>
              <a:rPr lang="en-US" dirty="0" smtClean="0"/>
              <a:t>Religious Fabric of Middle East</a:t>
            </a:r>
            <a:endParaRPr lang="en-US" dirty="0"/>
          </a:p>
        </p:txBody>
      </p:sp>
      <p:pic>
        <p:nvPicPr>
          <p:cNvPr id="1026" name="Picture 2" descr="http://maps.unomaha.edu/Peterson/geog1000/MapLinks/ReligionMaps_files/Middle-East-Religious-Composition-Map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9171" y="1143000"/>
            <a:ext cx="5785658" cy="5303520"/>
          </a:xfrm>
          <a:prstGeom prst="rect">
            <a:avLst/>
          </a:prstGeom>
          <a:ln w="38100" cap="sq">
            <a:solidFill>
              <a:schemeClr val="tx2">
                <a:lumMod val="25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67400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95300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dirty="0"/>
          </a:p>
          <a:p>
            <a:r>
              <a:rPr lang="en-US" dirty="0" smtClean="0"/>
              <a:t>Egypt as a cosmopolitan center at the turn of the 20</a:t>
            </a:r>
            <a:r>
              <a:rPr lang="en-US" baseline="30000" dirty="0" smtClean="0"/>
              <a:t>th</a:t>
            </a:r>
            <a:r>
              <a:rPr lang="en-US" dirty="0" smtClean="0"/>
              <a:t> </a:t>
            </a:r>
            <a:r>
              <a:rPr lang="en-US" dirty="0" smtClean="0"/>
              <a:t>century</a:t>
            </a:r>
          </a:p>
          <a:p>
            <a:r>
              <a:rPr lang="en-US" dirty="0" smtClean="0"/>
              <a:t>“</a:t>
            </a:r>
            <a:r>
              <a:rPr lang="en-US" i="1" dirty="0" err="1" smtClean="0"/>
              <a:t>Mutamassirun</a:t>
            </a:r>
            <a:r>
              <a:rPr lang="en-US" dirty="0" smtClean="0"/>
              <a:t>”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52400"/>
            <a:ext cx="8229600" cy="1524000"/>
          </a:xfrm>
          <a:ln w="6350" cap="rnd">
            <a:noFill/>
          </a:ln>
        </p:spPr>
        <p:txBody>
          <a:bodyPr vert="horz" rtlCol="0" anchor="b" anchorCtr="0">
            <a:normAutofit/>
          </a:bodyPr>
          <a:lstStyle/>
          <a:p>
            <a:pPr algn="ctr"/>
            <a:r>
              <a:rPr lang="en-US" dirty="0" smtClean="0"/>
              <a:t>Case 1: Egypt from cosmopolitan to Arab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3471863"/>
            <a:ext cx="4149663" cy="2928937"/>
          </a:xfrm>
          <a:prstGeom prst="rect">
            <a:avLst/>
          </a:prstGeom>
          <a:ln w="38100" cap="sq">
            <a:solidFill>
              <a:schemeClr val="tx2">
                <a:lumMod val="25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43600" y="3063240"/>
            <a:ext cx="2255833" cy="3337560"/>
          </a:xfrm>
          <a:prstGeom prst="rect">
            <a:avLst/>
          </a:prstGeom>
          <a:ln w="38100" cap="sq">
            <a:solidFill>
              <a:schemeClr val="tx2">
                <a:lumMod val="25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868903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6134100" cy="4953000"/>
          </a:xfrm>
        </p:spPr>
        <p:txBody>
          <a:bodyPr>
            <a:normAutofit fontScale="92500" lnSpcReduction="20000"/>
          </a:bodyPr>
          <a:lstStyle/>
          <a:p>
            <a:pPr marL="0" indent="0" algn="just">
              <a:buNone/>
            </a:pPr>
            <a:r>
              <a:rPr lang="en-US" dirty="0" smtClean="0"/>
              <a:t>Andre </a:t>
            </a:r>
            <a:r>
              <a:rPr lang="en-US" dirty="0" err="1"/>
              <a:t>Aciman</a:t>
            </a:r>
            <a:r>
              <a:rPr lang="en-US" dirty="0"/>
              <a:t> describes his uncle as a </a:t>
            </a:r>
            <a:r>
              <a:rPr lang="en-US" dirty="0" smtClean="0"/>
              <a:t>“</a:t>
            </a:r>
            <a:r>
              <a:rPr lang="en-US" dirty="0" err="1" smtClean="0">
                <a:solidFill>
                  <a:schemeClr val="bg1">
                    <a:lumMod val="50000"/>
                  </a:schemeClr>
                </a:solidFill>
              </a:rPr>
              <a:t>Turko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-Italian-Anglophile-gentrified-fascist Jew who started his professional life peddling Turkish fezzes in Berlin and Vienna and was to end up the sole 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auctioneer 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of deposed King Farouk’s property</a:t>
            </a:r>
            <a:r>
              <a:rPr lang="en-US" dirty="0">
                <a:solidFill>
                  <a:schemeClr val="accent2"/>
                </a:solidFill>
              </a:rPr>
              <a:t>.</a:t>
            </a:r>
            <a:r>
              <a:rPr lang="en-US" dirty="0"/>
              <a:t>”  </a:t>
            </a:r>
          </a:p>
          <a:p>
            <a:endParaRPr lang="en-US" dirty="0"/>
          </a:p>
          <a:p>
            <a:pPr marL="0" indent="0" algn="just">
              <a:buNone/>
            </a:pPr>
            <a:r>
              <a:rPr lang="en-US" dirty="0" err="1" smtClean="0"/>
              <a:t>Lucette</a:t>
            </a:r>
            <a:r>
              <a:rPr lang="en-US" dirty="0" smtClean="0"/>
              <a:t> </a:t>
            </a:r>
            <a:r>
              <a:rPr lang="en-US" dirty="0" err="1" smtClean="0"/>
              <a:t>Lagnado</a:t>
            </a:r>
            <a:r>
              <a:rPr lang="en-US" dirty="0"/>
              <a:t> </a:t>
            </a:r>
            <a:r>
              <a:rPr lang="en-US" dirty="0" smtClean="0"/>
              <a:t>on her father: “</a:t>
            </a:r>
            <a:r>
              <a:rPr lang="en-US" dirty="0">
                <a:solidFill>
                  <a:srgbClr val="003B51"/>
                </a:solidFill>
              </a:rPr>
              <a:t>He began each day praying with fellow Jews. He did business with French Colonial merchants and Greek entrepreneurs. He gambled with wealthy Egyptians, including, on occasion, the king. [And he] socialized with British officers stationed in Cairo</a:t>
            </a:r>
            <a:r>
              <a:rPr lang="en-US" dirty="0"/>
              <a:t>.” </a:t>
            </a: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838200"/>
          </a:xfrm>
          <a:ln w="6350" cap="rnd">
            <a:noFill/>
          </a:ln>
        </p:spPr>
        <p:txBody>
          <a:bodyPr vert="horz" rtlCol="0" anchor="b" anchorCtr="0">
            <a:normAutofit/>
          </a:bodyPr>
          <a:lstStyle/>
          <a:p>
            <a:pPr algn="ctr"/>
            <a:r>
              <a:rPr lang="en-US" dirty="0" smtClean="0"/>
              <a:t>Case 1: Egypt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62751" y="1346974"/>
            <a:ext cx="1543049" cy="2387310"/>
          </a:xfrm>
          <a:prstGeom prst="rect">
            <a:avLst/>
          </a:prstGeom>
          <a:ln w="38100" cap="sq">
            <a:solidFill>
              <a:schemeClr val="tx2">
                <a:lumMod val="25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38950" y="4078484"/>
            <a:ext cx="1543050" cy="2322316"/>
          </a:xfrm>
          <a:prstGeom prst="rect">
            <a:avLst/>
          </a:prstGeom>
          <a:ln w="38100" cap="sq">
            <a:solidFill>
              <a:schemeClr val="tx2">
                <a:lumMod val="25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690743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6134100" cy="4953000"/>
          </a:xfrm>
        </p:spPr>
        <p:txBody>
          <a:bodyPr>
            <a:normAutofit/>
          </a:bodyPr>
          <a:lstStyle/>
          <a:p>
            <a:r>
              <a:rPr lang="en-US" dirty="0" smtClean="0"/>
              <a:t>1922 </a:t>
            </a:r>
            <a:r>
              <a:rPr lang="en-US" dirty="0"/>
              <a:t>- Egypt gains </a:t>
            </a:r>
            <a:r>
              <a:rPr lang="en-US" dirty="0" smtClean="0"/>
              <a:t>independence under </a:t>
            </a:r>
            <a:r>
              <a:rPr lang="en-US" dirty="0"/>
              <a:t>King </a:t>
            </a:r>
            <a:r>
              <a:rPr lang="en-US" dirty="0" err="1" smtClean="0"/>
              <a:t>Fuad</a:t>
            </a:r>
            <a:r>
              <a:rPr lang="en-US" dirty="0" smtClean="0"/>
              <a:t> I; British </a:t>
            </a:r>
            <a:r>
              <a:rPr lang="en-US" dirty="0"/>
              <a:t>influence remains significant until </a:t>
            </a:r>
            <a:r>
              <a:rPr lang="en-US" dirty="0" smtClean="0"/>
              <a:t>mid-1950s</a:t>
            </a:r>
          </a:p>
          <a:p>
            <a:r>
              <a:rPr lang="en-US" dirty="0" smtClean="0"/>
              <a:t>1930s, 40s, 50s – Anti-colonial struggle continues</a:t>
            </a:r>
            <a:endParaRPr lang="en-US" dirty="0" smtClean="0"/>
          </a:p>
          <a:p>
            <a:r>
              <a:rPr lang="en-US" dirty="0" smtClean="0"/>
              <a:t>1952 - </a:t>
            </a:r>
            <a:r>
              <a:rPr lang="en-US" dirty="0"/>
              <a:t>Coup </a:t>
            </a:r>
            <a:r>
              <a:rPr lang="en-US" dirty="0" smtClean="0"/>
              <a:t>transforms Egypt into </a:t>
            </a:r>
            <a:r>
              <a:rPr lang="en-US" dirty="0"/>
              <a:t>a </a:t>
            </a:r>
            <a:r>
              <a:rPr lang="en-US" dirty="0" smtClean="0"/>
              <a:t>republic</a:t>
            </a:r>
          </a:p>
          <a:p>
            <a:r>
              <a:rPr lang="en-US" dirty="0" smtClean="0"/>
              <a:t>Arabization of Egypt under Nasser</a:t>
            </a:r>
          </a:p>
          <a:p>
            <a:r>
              <a:rPr lang="en-US" dirty="0" smtClean="0"/>
              <a:t>Problem of foreign citizenship</a:t>
            </a:r>
            <a:endParaRPr lang="en-US" dirty="0" smtClean="0"/>
          </a:p>
          <a:p>
            <a:r>
              <a:rPr lang="en-US" dirty="0" smtClean="0"/>
              <a:t>1956–57 </a:t>
            </a:r>
            <a:r>
              <a:rPr lang="en-US" dirty="0" smtClean="0"/>
              <a:t>- Suez crisis and exodus of “</a:t>
            </a:r>
            <a:r>
              <a:rPr lang="en-US" i="1" dirty="0" err="1" smtClean="0"/>
              <a:t>mutamassirun</a:t>
            </a:r>
            <a:r>
              <a:rPr lang="en-US" dirty="0" smtClean="0"/>
              <a:t>”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93554" y="1905000"/>
            <a:ext cx="1848606" cy="2560320"/>
          </a:xfrm>
          <a:prstGeom prst="rect">
            <a:avLst/>
          </a:prstGeom>
          <a:ln w="38100" cap="sq">
            <a:solidFill>
              <a:schemeClr val="tx2">
                <a:lumMod val="25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838200"/>
          </a:xfrm>
          <a:ln w="6350" cap="rnd">
            <a:noFill/>
          </a:ln>
        </p:spPr>
        <p:txBody>
          <a:bodyPr vert="horz" rtlCol="0" anchor="b" anchorCtr="0">
            <a:normAutofit/>
          </a:bodyPr>
          <a:lstStyle/>
          <a:p>
            <a:pPr algn="ctr"/>
            <a:r>
              <a:rPr lang="en-US" dirty="0" smtClean="0"/>
              <a:t>Case 1: Egypt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7072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6134100" cy="49530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>
                <a:ln>
                  <a:noFill/>
                </a:ln>
                <a:effectLst/>
              </a:rPr>
              <a:t>1932 – Iraq gains independence under </a:t>
            </a:r>
            <a:r>
              <a:rPr lang="en-US" dirty="0">
                <a:ln>
                  <a:noFill/>
                </a:ln>
                <a:effectLst/>
              </a:rPr>
              <a:t>King </a:t>
            </a:r>
            <a:r>
              <a:rPr lang="en-US" dirty="0" smtClean="0">
                <a:ln>
                  <a:noFill/>
                </a:ln>
                <a:effectLst/>
              </a:rPr>
              <a:t>Faisal; British </a:t>
            </a:r>
            <a:r>
              <a:rPr lang="en-US" dirty="0">
                <a:ln>
                  <a:noFill/>
                </a:ln>
                <a:effectLst/>
              </a:rPr>
              <a:t>influence remains significant until </a:t>
            </a:r>
            <a:r>
              <a:rPr lang="en-US" dirty="0" smtClean="0">
                <a:ln>
                  <a:noFill/>
                </a:ln>
                <a:effectLst/>
              </a:rPr>
              <a:t>mid-1950s</a:t>
            </a:r>
          </a:p>
          <a:p>
            <a:r>
              <a:rPr lang="en-US" dirty="0" smtClean="0">
                <a:ln>
                  <a:noFill/>
                </a:ln>
                <a:effectLst/>
              </a:rPr>
              <a:t>1933 – Massacre </a:t>
            </a:r>
            <a:r>
              <a:rPr lang="en-US" dirty="0">
                <a:ln>
                  <a:noFill/>
                </a:ln>
                <a:effectLst/>
              </a:rPr>
              <a:t>of </a:t>
            </a:r>
            <a:r>
              <a:rPr lang="en-US" dirty="0" smtClean="0">
                <a:ln>
                  <a:noFill/>
                </a:ln>
                <a:effectLst/>
              </a:rPr>
              <a:t>Assyrians</a:t>
            </a:r>
          </a:p>
          <a:p>
            <a:r>
              <a:rPr lang="en-US" dirty="0" smtClean="0">
                <a:ln>
                  <a:noFill/>
                </a:ln>
                <a:effectLst/>
              </a:rPr>
              <a:t>1941 – Anti-Jewish pogrom</a:t>
            </a:r>
          </a:p>
          <a:p>
            <a:r>
              <a:rPr lang="en-US" dirty="0" smtClean="0">
                <a:ln>
                  <a:noFill/>
                </a:ln>
                <a:effectLst/>
              </a:rPr>
              <a:t>1951 – Jewish community flees</a:t>
            </a:r>
          </a:p>
          <a:p>
            <a:r>
              <a:rPr lang="en-US" dirty="0" smtClean="0">
                <a:ln>
                  <a:noFill/>
                </a:ln>
                <a:effectLst/>
              </a:rPr>
              <a:t>1958 - </a:t>
            </a:r>
            <a:r>
              <a:rPr lang="en-US" dirty="0">
                <a:ln>
                  <a:noFill/>
                </a:ln>
                <a:effectLst/>
              </a:rPr>
              <a:t>Coup </a:t>
            </a:r>
            <a:r>
              <a:rPr lang="en-US" dirty="0" smtClean="0">
                <a:ln>
                  <a:noFill/>
                </a:ln>
                <a:effectLst/>
              </a:rPr>
              <a:t>transforms Iraq into </a:t>
            </a:r>
            <a:r>
              <a:rPr lang="en-US" dirty="0">
                <a:ln>
                  <a:noFill/>
                </a:ln>
                <a:effectLst/>
              </a:rPr>
              <a:t>a </a:t>
            </a:r>
            <a:r>
              <a:rPr lang="en-US" dirty="0" smtClean="0">
                <a:ln>
                  <a:noFill/>
                </a:ln>
                <a:effectLst/>
              </a:rPr>
              <a:t>republic</a:t>
            </a:r>
          </a:p>
          <a:p>
            <a:r>
              <a:rPr lang="en-US" dirty="0" smtClean="0">
                <a:ln>
                  <a:noFill/>
                </a:ln>
                <a:effectLst/>
              </a:rPr>
              <a:t>1963 – First Ba‘thist </a:t>
            </a:r>
            <a:r>
              <a:rPr lang="en-US" dirty="0">
                <a:ln>
                  <a:noFill/>
                </a:ln>
                <a:effectLst/>
              </a:rPr>
              <a:t>c</a:t>
            </a:r>
            <a:r>
              <a:rPr lang="en-US" dirty="0" smtClean="0">
                <a:ln>
                  <a:noFill/>
                </a:ln>
                <a:effectLst/>
              </a:rPr>
              <a:t>oup </a:t>
            </a:r>
          </a:p>
          <a:p>
            <a:r>
              <a:rPr lang="en-US" dirty="0" smtClean="0">
                <a:ln>
                  <a:noFill/>
                </a:ln>
                <a:effectLst/>
              </a:rPr>
              <a:t>1968 – Second Ba‘thist coup</a:t>
            </a:r>
          </a:p>
          <a:p>
            <a:r>
              <a:rPr lang="en-US" dirty="0" smtClean="0">
                <a:ln>
                  <a:noFill/>
                </a:ln>
                <a:effectLst/>
              </a:rPr>
              <a:t>1979 – Saddam becomes president</a:t>
            </a:r>
          </a:p>
          <a:p>
            <a:r>
              <a:rPr lang="en-US" dirty="0" smtClean="0">
                <a:ln>
                  <a:noFill/>
                </a:ln>
                <a:effectLst/>
              </a:rPr>
              <a:t>1988 – Gassing of Kurds</a:t>
            </a:r>
          </a:p>
          <a:p>
            <a:endParaRPr lang="en-US" dirty="0" smtClean="0">
              <a:ln>
                <a:noFill/>
              </a:ln>
              <a:effectLst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77000" y="838200"/>
            <a:ext cx="2182519" cy="2209800"/>
          </a:xfrm>
          <a:prstGeom prst="rect">
            <a:avLst/>
          </a:prstGeom>
          <a:ln w="38100" cap="sq">
            <a:solidFill>
              <a:schemeClr val="tx2">
                <a:lumMod val="25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02275" y="3200400"/>
            <a:ext cx="2202572" cy="3103791"/>
          </a:xfrm>
          <a:prstGeom prst="rect">
            <a:avLst/>
          </a:prstGeom>
          <a:ln w="38100" cap="sq">
            <a:solidFill>
              <a:schemeClr val="tx2">
                <a:lumMod val="25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838200"/>
          </a:xfrm>
          <a:ln w="6350" cap="rnd">
            <a:noFill/>
          </a:ln>
        </p:spPr>
        <p:txBody>
          <a:bodyPr vert="horz" rtlCol="0" anchor="b" anchorCtr="0">
            <a:normAutofit/>
          </a:bodyPr>
          <a:lstStyle/>
          <a:p>
            <a:pPr algn="ctr"/>
            <a:r>
              <a:rPr lang="en-US" dirty="0" smtClean="0"/>
              <a:t>Case 1: Iraq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8911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153400" cy="2743200"/>
          </a:xfrm>
        </p:spPr>
        <p:txBody>
          <a:bodyPr>
            <a:normAutofit/>
          </a:bodyPr>
          <a:lstStyle/>
          <a:p>
            <a:pPr marL="0" indent="0">
              <a:spcAft>
                <a:spcPts val="600"/>
              </a:spcAft>
              <a:buNone/>
            </a:pPr>
            <a:r>
              <a:rPr lang="en-US" dirty="0" smtClean="0"/>
              <a:t>Is the Islamic Republic of Iran Post-Colonial?</a:t>
            </a:r>
          </a:p>
          <a:p>
            <a:pPr lvl="1"/>
            <a:r>
              <a:rPr lang="en-US" dirty="0" smtClean="0"/>
              <a:t>1953 – Pro-monarch coup supported by the US and the UK</a:t>
            </a:r>
          </a:p>
          <a:p>
            <a:pPr lvl="1"/>
            <a:r>
              <a:rPr lang="en-US" dirty="0" smtClean="0"/>
              <a:t>1979 – Islamic Revolution; Khomeini takes power</a:t>
            </a:r>
          </a:p>
          <a:p>
            <a:pPr lvl="1"/>
            <a:r>
              <a:rPr lang="en-US" dirty="0" smtClean="0"/>
              <a:t>1979-83 – Purges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-533400"/>
            <a:ext cx="8229600" cy="1524000"/>
          </a:xfrm>
          <a:ln w="6350" cap="rnd">
            <a:noFill/>
          </a:ln>
        </p:spPr>
        <p:txBody>
          <a:bodyPr vert="horz" rtlCol="0" anchor="b" anchorCtr="0">
            <a:normAutofit/>
          </a:bodyPr>
          <a:lstStyle/>
          <a:p>
            <a:pPr algn="ctr"/>
            <a:r>
              <a:rPr lang="en-US" dirty="0" smtClean="0"/>
              <a:t>Case 3: Revolutionary Iran?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" y="3886200"/>
            <a:ext cx="3546684" cy="2538412"/>
          </a:xfrm>
          <a:prstGeom prst="rect">
            <a:avLst/>
          </a:prstGeom>
          <a:ln w="38100" cap="sq">
            <a:solidFill>
              <a:schemeClr val="tx2">
                <a:lumMod val="25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58537" y="2949892"/>
            <a:ext cx="3362633" cy="3474720"/>
          </a:xfrm>
          <a:prstGeom prst="rect">
            <a:avLst/>
          </a:prstGeom>
          <a:ln w="38100" cap="sq">
            <a:solidFill>
              <a:schemeClr val="tx2">
                <a:lumMod val="25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637531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209800"/>
            <a:ext cx="8229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How useful is the term post-colonialism?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8029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209800"/>
            <a:ext cx="8229600" cy="1143000"/>
          </a:xfrm>
        </p:spPr>
        <p:txBody>
          <a:bodyPr/>
          <a:lstStyle/>
          <a:p>
            <a:pPr algn="ctr"/>
            <a:r>
              <a:rPr lang="en-US" dirty="0" smtClean="0"/>
              <a:t>Questions?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5513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What does it mean to be post-colonial</a:t>
            </a:r>
            <a:r>
              <a:rPr lang="en-US" sz="2800" dirty="0" smtClean="0"/>
              <a:t>?</a:t>
            </a:r>
            <a:endParaRPr lang="en-US" sz="2800" dirty="0"/>
          </a:p>
          <a:p>
            <a:r>
              <a:rPr lang="en-US" sz="2800" dirty="0" smtClean="0"/>
              <a:t>Identity, ideology, and the social fabric of the Middle East</a:t>
            </a:r>
          </a:p>
          <a:p>
            <a:r>
              <a:rPr lang="en-US" sz="2800" dirty="0" smtClean="0"/>
              <a:t>Case 1: Egypt</a:t>
            </a:r>
          </a:p>
          <a:p>
            <a:r>
              <a:rPr lang="en-US" sz="2800" dirty="0" smtClean="0"/>
              <a:t>Case 2: Iraq</a:t>
            </a:r>
          </a:p>
          <a:p>
            <a:r>
              <a:rPr lang="en-US" sz="2800" dirty="0" smtClean="0"/>
              <a:t>Case 3: Iran</a:t>
            </a:r>
          </a:p>
          <a:p>
            <a:r>
              <a:rPr lang="en-US" sz="2800" dirty="0" smtClean="0"/>
              <a:t>Conclusion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Overview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4339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54480" y="373763"/>
            <a:ext cx="6035040" cy="6110474"/>
          </a:xfrm>
          <a:prstGeom prst="rect">
            <a:avLst/>
          </a:prstGeom>
          <a:ln w="38100" cap="sq">
            <a:solidFill>
              <a:schemeClr val="tx2">
                <a:lumMod val="25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1901881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mv="urn:schemas-microsoft-com:mac:vml"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spcAft>
                <a:spcPts val="600"/>
              </a:spcAft>
              <a:buNone/>
            </a:pPr>
            <a:r>
              <a:rPr lang="en-US" sz="2800" dirty="0" smtClean="0"/>
              <a:t>Three ways to think about being post-colonial:</a:t>
            </a:r>
          </a:p>
          <a:p>
            <a:pPr lvl="1"/>
            <a:r>
              <a:rPr lang="en-US" sz="2800" dirty="0" smtClean="0"/>
              <a:t>Temporal</a:t>
            </a:r>
          </a:p>
          <a:p>
            <a:pPr lvl="1"/>
            <a:r>
              <a:rPr lang="en-US" sz="2800" dirty="0" smtClean="0"/>
              <a:t>Nature of state/politics</a:t>
            </a:r>
          </a:p>
          <a:p>
            <a:pPr lvl="1"/>
            <a:r>
              <a:rPr lang="en-US" sz="2800" dirty="0" smtClean="0"/>
              <a:t>Relationship with modernity</a:t>
            </a:r>
            <a:endParaRPr lang="en-US" sz="28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 w="6350" cap="rnd">
            <a:noFill/>
          </a:ln>
        </p:spPr>
        <p:txBody>
          <a:bodyPr vert="horz" rtlCol="0" anchor="b" anchorCtr="0">
            <a:normAutofit fontScale="90000"/>
          </a:bodyPr>
          <a:lstStyle/>
          <a:p>
            <a:pPr algn="ctr"/>
            <a:r>
              <a:rPr lang="en-US" dirty="0"/>
              <a:t>What does it mean to be post-colonial?</a:t>
            </a:r>
          </a:p>
        </p:txBody>
      </p:sp>
    </p:spTree>
    <p:extLst>
      <p:ext uri="{BB962C8B-B14F-4D97-AF65-F5344CB8AC3E}">
        <p14:creationId xmlns:p14="http://schemas.microsoft.com/office/powerpoint/2010/main" val="2155202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066800"/>
          </a:xfrm>
          <a:ln w="6350" cap="rnd">
            <a:noFill/>
          </a:ln>
        </p:spPr>
        <p:txBody>
          <a:bodyPr vert="horz" rtlCol="0" anchor="b" anchorCtr="0">
            <a:normAutofit/>
          </a:bodyPr>
          <a:lstStyle/>
          <a:p>
            <a:pPr algn="ctr"/>
            <a:r>
              <a:rPr lang="en-US" dirty="0" smtClean="0"/>
              <a:t>Temporal definition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295400"/>
            <a:ext cx="3581399" cy="2310002"/>
          </a:xfrm>
          <a:prstGeom prst="rect">
            <a:avLst/>
          </a:prstGeom>
          <a:ln w="38100" cap="sq">
            <a:solidFill>
              <a:schemeClr val="tx2">
                <a:lumMod val="25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l="2820" t="2510" r="3885" b="4294"/>
          <a:stretch/>
        </p:blipFill>
        <p:spPr>
          <a:xfrm>
            <a:off x="457199" y="3771902"/>
            <a:ext cx="3581399" cy="2686048"/>
          </a:xfrm>
          <a:prstGeom prst="rect">
            <a:avLst/>
          </a:prstGeom>
          <a:ln w="38100" cap="sq">
            <a:solidFill>
              <a:schemeClr val="tx2">
                <a:lumMod val="25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TextBox 7"/>
          <p:cNvSpPr txBox="1"/>
          <p:nvPr/>
        </p:nvSpPr>
        <p:spPr>
          <a:xfrm>
            <a:off x="4343400" y="2341935"/>
            <a:ext cx="37680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b="1" dirty="0" smtClean="0"/>
              <a:t> Empires in the Middle East, 1914</a:t>
            </a:r>
            <a:endParaRPr lang="en-US" b="1" dirty="0"/>
          </a:p>
        </p:txBody>
      </p:sp>
      <p:sp>
        <p:nvSpPr>
          <p:cNvPr id="9" name="TextBox 8"/>
          <p:cNvSpPr txBox="1"/>
          <p:nvPr/>
        </p:nvSpPr>
        <p:spPr>
          <a:xfrm>
            <a:off x="4343400" y="4930260"/>
            <a:ext cx="45572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b="1" dirty="0"/>
              <a:t>Withdrawal</a:t>
            </a:r>
            <a:r>
              <a:rPr lang="en-US" b="1" dirty="0" smtClean="0"/>
              <a:t> of Empires from Middle East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235685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spcAft>
                <a:spcPts val="600"/>
              </a:spcAft>
              <a:buNone/>
            </a:pPr>
            <a:r>
              <a:rPr lang="en-US" dirty="0" smtClean="0"/>
              <a:t>Continuing the colonial legacy while also rebelling against it</a:t>
            </a:r>
            <a:endParaRPr lang="en-US" dirty="0"/>
          </a:p>
          <a:p>
            <a:pPr lvl="1"/>
            <a:r>
              <a:rPr lang="en-US" sz="2800" dirty="0"/>
              <a:t>Non-democratic</a:t>
            </a:r>
          </a:p>
          <a:p>
            <a:pPr lvl="1"/>
            <a:r>
              <a:rPr lang="en-US" sz="2800" dirty="0"/>
              <a:t>Weak </a:t>
            </a:r>
            <a:r>
              <a:rPr lang="en-US" sz="2800" dirty="0" smtClean="0"/>
              <a:t>states</a:t>
            </a:r>
          </a:p>
          <a:p>
            <a:pPr lvl="1"/>
            <a:r>
              <a:rPr lang="en-US" sz="2800" dirty="0" smtClean="0"/>
              <a:t>Resort to Violence</a:t>
            </a:r>
            <a:endParaRPr lang="en-US" sz="2800" dirty="0"/>
          </a:p>
          <a:p>
            <a:pPr lvl="1"/>
            <a:r>
              <a:rPr lang="en-US" sz="2800" dirty="0" smtClean="0"/>
              <a:t>Susceptible </a:t>
            </a:r>
            <a:r>
              <a:rPr lang="en-US" sz="2800" dirty="0"/>
              <a:t>to coups</a:t>
            </a:r>
          </a:p>
          <a:p>
            <a:endParaRPr lang="en-US" dirty="0"/>
          </a:p>
          <a:p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 w="6350" cap="rnd">
            <a:noFill/>
          </a:ln>
        </p:spPr>
        <p:txBody>
          <a:bodyPr vert="horz" rtlCol="0" anchor="b" anchorCtr="0">
            <a:normAutofit/>
          </a:bodyPr>
          <a:lstStyle/>
          <a:p>
            <a:pPr algn="ctr"/>
            <a:r>
              <a:rPr lang="en-US" dirty="0" smtClean="0"/>
              <a:t>Nature of states and politics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4930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47800" y="1524000"/>
            <a:ext cx="2971800" cy="4495800"/>
          </a:xfrm>
        </p:spPr>
        <p:txBody>
          <a:bodyPr>
            <a:noAutofit/>
          </a:bodyPr>
          <a:lstStyle/>
          <a:p>
            <a:r>
              <a:rPr lang="en-US" sz="2000" dirty="0">
                <a:ln>
                  <a:noFill/>
                </a:ln>
                <a:effectLst/>
              </a:rPr>
              <a:t>1936 – Iraq</a:t>
            </a:r>
          </a:p>
          <a:p>
            <a:r>
              <a:rPr lang="en-US" sz="2000" dirty="0">
                <a:ln>
                  <a:noFill/>
                </a:ln>
                <a:effectLst/>
              </a:rPr>
              <a:t>1941 – Iraq </a:t>
            </a:r>
          </a:p>
          <a:p>
            <a:r>
              <a:rPr lang="en-US" sz="2000" dirty="0">
                <a:ln>
                  <a:noFill/>
                </a:ln>
                <a:effectLst/>
              </a:rPr>
              <a:t>1949 – Syria</a:t>
            </a:r>
          </a:p>
          <a:p>
            <a:r>
              <a:rPr lang="en-US" sz="2000" dirty="0">
                <a:ln>
                  <a:noFill/>
                </a:ln>
                <a:effectLst/>
              </a:rPr>
              <a:t>1952 – Egypt</a:t>
            </a:r>
          </a:p>
          <a:p>
            <a:r>
              <a:rPr lang="en-US" sz="2000" dirty="0">
                <a:ln>
                  <a:noFill/>
                </a:ln>
                <a:effectLst/>
              </a:rPr>
              <a:t>1953 – Iran </a:t>
            </a:r>
          </a:p>
          <a:p>
            <a:r>
              <a:rPr lang="en-US" sz="2000" dirty="0">
                <a:ln>
                  <a:noFill/>
                </a:ln>
                <a:effectLst/>
              </a:rPr>
              <a:t>1958 – Iraq </a:t>
            </a:r>
          </a:p>
          <a:p>
            <a:r>
              <a:rPr lang="en-US" sz="2000" dirty="0">
                <a:ln>
                  <a:noFill/>
                </a:ln>
                <a:effectLst/>
              </a:rPr>
              <a:t>1960 – Turkey </a:t>
            </a:r>
          </a:p>
          <a:p>
            <a:r>
              <a:rPr lang="en-US" sz="2000" dirty="0">
                <a:ln>
                  <a:noFill/>
                </a:ln>
                <a:effectLst/>
              </a:rPr>
              <a:t>1962 – Yemen </a:t>
            </a:r>
          </a:p>
          <a:p>
            <a:r>
              <a:rPr lang="en-US" sz="2000" dirty="0">
                <a:ln>
                  <a:noFill/>
                </a:ln>
                <a:effectLst/>
              </a:rPr>
              <a:t>1963 – Iraq </a:t>
            </a:r>
          </a:p>
          <a:p>
            <a:r>
              <a:rPr lang="en-US" sz="2000" dirty="0">
                <a:ln>
                  <a:noFill/>
                </a:ln>
                <a:effectLst/>
              </a:rPr>
              <a:t>1963 – Syria</a:t>
            </a:r>
          </a:p>
          <a:p>
            <a:r>
              <a:rPr lang="en-US" sz="2000" dirty="0">
                <a:ln>
                  <a:noFill/>
                </a:ln>
                <a:effectLst/>
              </a:rPr>
              <a:t>1965 – Algeria </a:t>
            </a:r>
            <a:endParaRPr lang="en-US" sz="2000" dirty="0" smtClean="0">
              <a:ln>
                <a:noFill/>
              </a:ln>
              <a:effectLst/>
            </a:endParaRPr>
          </a:p>
          <a:p>
            <a:r>
              <a:rPr lang="en-US" sz="2000" dirty="0">
                <a:ln>
                  <a:noFill/>
                </a:ln>
                <a:effectLst/>
              </a:rPr>
              <a:t>1966 – Syria </a:t>
            </a:r>
          </a:p>
          <a:p>
            <a:pPr marL="0" indent="0">
              <a:buNone/>
            </a:pPr>
            <a:endParaRPr lang="en-US" sz="2000" dirty="0">
              <a:ln>
                <a:noFill/>
              </a:ln>
              <a:effectLst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 w="6350" cap="rnd">
            <a:noFill/>
          </a:ln>
        </p:spPr>
        <p:txBody>
          <a:bodyPr vert="horz" rtlCol="0" anchor="b" anchorCtr="0">
            <a:normAutofit/>
          </a:bodyPr>
          <a:lstStyle/>
          <a:p>
            <a:pPr algn="ctr"/>
            <a:r>
              <a:rPr lang="en-US" sz="3300" dirty="0" smtClean="0"/>
              <a:t>Coups </a:t>
            </a:r>
            <a:r>
              <a:rPr lang="en-US" sz="3300" dirty="0" err="1" smtClean="0"/>
              <a:t>d’États</a:t>
            </a:r>
            <a:r>
              <a:rPr lang="en-US" sz="3300" dirty="0" smtClean="0"/>
              <a:t> and Revolutions in Post-Colonial Middle East and North Africa</a:t>
            </a:r>
            <a:endParaRPr lang="en-US" sz="3300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5105400" y="1524000"/>
            <a:ext cx="5562600" cy="4724400"/>
          </a:xfrm>
          <a:prstGeom prst="rect">
            <a:avLst/>
          </a:prstGeom>
        </p:spPr>
        <p:txBody>
          <a:bodyPr vert="horz">
            <a:noAutofit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2"/>
              </a:buClr>
              <a:buSzPct val="8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30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005840" indent="-228600" algn="l" rtl="0" eaLnBrk="1" latinLnBrk="0" hangingPunct="1">
              <a:spcBef>
                <a:spcPts val="300"/>
              </a:spcBef>
              <a:buClr>
                <a:schemeClr val="accent2">
                  <a:shade val="50000"/>
                </a:schemeClr>
              </a:buClr>
              <a:buSzPct val="85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rtl="0" eaLnBrk="1" latinLnBrk="0" hangingPunct="1">
              <a:spcBef>
                <a:spcPts val="30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Char char="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rtl="0" eaLnBrk="1" latinLnBrk="0" hangingPunct="1">
              <a:spcBef>
                <a:spcPts val="34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Char char="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28800" indent="-228600" algn="l" rtl="0" eaLnBrk="1" latinLnBrk="0" hangingPunct="1">
              <a:spcBef>
                <a:spcPts val="34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Char char="?"/>
              <a:defRPr kumimoji="0"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11680" indent="-182880" algn="l" rtl="0" eaLnBrk="1" latinLnBrk="0" hangingPunct="1">
              <a:spcBef>
                <a:spcPts val="34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Char char="?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86000" indent="-182880" algn="l" rtl="0" eaLnBrk="1" latinLnBrk="0" hangingPunct="1">
              <a:spcBef>
                <a:spcPts val="34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Char char="?"/>
              <a:defRPr kumimoji="0"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60320" indent="-182880" algn="l" rtl="0" eaLnBrk="1" latinLnBrk="0" hangingPunct="1">
              <a:spcBef>
                <a:spcPts val="34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Char char="?"/>
              <a:defRPr kumimoji="0"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b="1" dirty="0" smtClean="0">
                <a:latin typeface="+mj-lt"/>
              </a:rPr>
              <a:t>1968 – Iraq</a:t>
            </a:r>
          </a:p>
          <a:p>
            <a:r>
              <a:rPr lang="en-US" sz="2000" b="1" dirty="0" smtClean="0">
                <a:latin typeface="+mj-lt"/>
              </a:rPr>
              <a:t>1969 – Libya </a:t>
            </a:r>
          </a:p>
          <a:p>
            <a:r>
              <a:rPr lang="en-US" sz="2000" b="1" dirty="0" smtClean="0">
                <a:latin typeface="+mj-lt"/>
              </a:rPr>
              <a:t>1970 – Syria</a:t>
            </a:r>
          </a:p>
          <a:p>
            <a:r>
              <a:rPr lang="en-US" sz="2000" b="1" dirty="0" smtClean="0">
                <a:latin typeface="+mj-lt"/>
              </a:rPr>
              <a:t>1970 – Oman</a:t>
            </a:r>
          </a:p>
          <a:p>
            <a:r>
              <a:rPr lang="en-US" sz="2000" b="1" dirty="0" smtClean="0">
                <a:latin typeface="+mj-lt"/>
              </a:rPr>
              <a:t>1971 – Turkey </a:t>
            </a:r>
          </a:p>
          <a:p>
            <a:r>
              <a:rPr lang="en-US" sz="2000" b="1" dirty="0" smtClean="0">
                <a:latin typeface="+mj-lt"/>
              </a:rPr>
              <a:t>1979 – Iran </a:t>
            </a:r>
          </a:p>
          <a:p>
            <a:r>
              <a:rPr lang="en-US" sz="2000" b="1" dirty="0" smtClean="0">
                <a:latin typeface="+mj-lt"/>
              </a:rPr>
              <a:t>1980 – Turkey</a:t>
            </a:r>
          </a:p>
          <a:p>
            <a:r>
              <a:rPr lang="en-US" sz="2000" b="1" dirty="0" smtClean="0">
                <a:latin typeface="+mj-lt"/>
              </a:rPr>
              <a:t>1987 – Tunisia </a:t>
            </a:r>
          </a:p>
          <a:p>
            <a:r>
              <a:rPr lang="en-US" sz="2000" b="1" dirty="0" smtClean="0">
                <a:latin typeface="+mj-lt"/>
              </a:rPr>
              <a:t>1992 – Algeria </a:t>
            </a:r>
          </a:p>
          <a:p>
            <a:r>
              <a:rPr lang="en-US" sz="2000" b="1" dirty="0" smtClean="0">
                <a:latin typeface="+mj-lt"/>
              </a:rPr>
              <a:t>1997 – Turkey</a:t>
            </a:r>
          </a:p>
          <a:p>
            <a:r>
              <a:rPr lang="en-US" sz="2000" b="1" dirty="0" smtClean="0">
                <a:latin typeface="+mj-lt"/>
              </a:rPr>
              <a:t>2010-Present – </a:t>
            </a:r>
            <a:r>
              <a:rPr lang="en-US" sz="1800" b="1" dirty="0" smtClean="0">
                <a:latin typeface="+mj-lt"/>
              </a:rPr>
              <a:t>Arab Spring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800" b="1" dirty="0">
                <a:latin typeface="+mj-lt"/>
              </a:rPr>
              <a:t> </a:t>
            </a:r>
            <a:r>
              <a:rPr lang="en-US" sz="1800" b="1" dirty="0" smtClean="0">
                <a:latin typeface="+mj-lt"/>
              </a:rPr>
              <a:t>                               and its aftermath</a:t>
            </a:r>
          </a:p>
        </p:txBody>
      </p:sp>
    </p:spTree>
    <p:extLst>
      <p:ext uri="{BB962C8B-B14F-4D97-AF65-F5344CB8AC3E}">
        <p14:creationId xmlns:p14="http://schemas.microsoft.com/office/powerpoint/2010/main" val="2555115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Is a post-colonial regime different from a non-democratic state</a:t>
            </a:r>
            <a:r>
              <a:rPr lang="en-US" dirty="0" smtClean="0"/>
              <a:t>?</a:t>
            </a:r>
          </a:p>
          <a:p>
            <a:r>
              <a:rPr lang="en-US" dirty="0" smtClean="0"/>
              <a:t>Non-post-colonial counter example: USSR</a:t>
            </a:r>
          </a:p>
          <a:p>
            <a:r>
              <a:rPr lang="en-US" dirty="0" smtClean="0"/>
              <a:t>Post-colonial c</a:t>
            </a:r>
            <a:r>
              <a:rPr lang="en-US" dirty="0" smtClean="0"/>
              <a:t>ounter examples: Costa Rica, Israel, Ireland, US</a:t>
            </a:r>
          </a:p>
          <a:p>
            <a:endParaRPr lang="en-US" dirty="0"/>
          </a:p>
          <a:p>
            <a:endParaRPr lang="en-US" dirty="0"/>
          </a:p>
          <a:p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 w="6350" cap="rnd">
            <a:noFill/>
          </a:ln>
        </p:spPr>
        <p:txBody>
          <a:bodyPr vert="horz" rtlCol="0" anchor="b" anchorCtr="0">
            <a:normAutofit fontScale="90000"/>
          </a:bodyPr>
          <a:lstStyle/>
          <a:p>
            <a:pPr algn="ctr"/>
            <a:r>
              <a:rPr lang="en-US" dirty="0" smtClean="0"/>
              <a:t>Post-colonialism or Authoritarianism?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2763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spcAft>
                <a:spcPts val="600"/>
              </a:spcAft>
              <a:buNone/>
            </a:pPr>
            <a:r>
              <a:rPr lang="en-US" dirty="0" smtClean="0"/>
              <a:t>Modernity as Western rather than Universal</a:t>
            </a:r>
          </a:p>
          <a:p>
            <a:r>
              <a:rPr lang="en-US" dirty="0" smtClean="0"/>
              <a:t>Capitalism</a:t>
            </a:r>
          </a:p>
          <a:p>
            <a:r>
              <a:rPr lang="en-US" dirty="0" smtClean="0"/>
              <a:t>Liberalism</a:t>
            </a:r>
          </a:p>
          <a:p>
            <a:r>
              <a:rPr lang="en-US" dirty="0" smtClean="0"/>
              <a:t>Secularism</a:t>
            </a:r>
            <a:endParaRPr lang="en-US" dirty="0"/>
          </a:p>
          <a:p>
            <a:pPr lvl="1"/>
            <a:r>
              <a:rPr lang="en-US" dirty="0" smtClean="0"/>
              <a:t>“Give </a:t>
            </a:r>
            <a:r>
              <a:rPr lang="en-US" dirty="0"/>
              <a:t>to Caesar what is Caesar's, </a:t>
            </a:r>
          </a:p>
          <a:p>
            <a:pPr marL="365760" lvl="1" indent="0">
              <a:buNone/>
            </a:pPr>
            <a:r>
              <a:rPr lang="en-US" dirty="0" smtClean="0"/>
              <a:t>      and </a:t>
            </a:r>
            <a:r>
              <a:rPr lang="en-US" dirty="0"/>
              <a:t>to God what is </a:t>
            </a:r>
            <a:r>
              <a:rPr lang="en-US" dirty="0" smtClean="0"/>
              <a:t>God's.”</a:t>
            </a:r>
            <a:endParaRPr lang="en-US" dirty="0"/>
          </a:p>
          <a:p>
            <a:r>
              <a:rPr lang="en-US" dirty="0"/>
              <a:t>Knowledge, Power, Imperialism</a:t>
            </a:r>
          </a:p>
          <a:p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 w="6350" cap="rnd">
            <a:noFill/>
          </a:ln>
        </p:spPr>
        <p:txBody>
          <a:bodyPr vert="horz" rtlCol="0" anchor="b" anchorCtr="0">
            <a:normAutofit/>
          </a:bodyPr>
          <a:lstStyle/>
          <a:p>
            <a:pPr algn="ctr"/>
            <a:r>
              <a:rPr lang="en-US" dirty="0" smtClean="0"/>
              <a:t>As a critique of modernity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34200" y="2103120"/>
            <a:ext cx="1341120" cy="2011680"/>
          </a:xfrm>
          <a:prstGeom prst="rect">
            <a:avLst/>
          </a:prstGeom>
          <a:ln w="38100" cap="sq">
            <a:solidFill>
              <a:schemeClr val="tx2">
                <a:lumMod val="25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34200" y="4381500"/>
            <a:ext cx="1379601" cy="1943100"/>
          </a:xfrm>
          <a:prstGeom prst="rect">
            <a:avLst/>
          </a:prstGeom>
          <a:ln w="38100" cap="sq">
            <a:solidFill>
              <a:schemeClr val="tx2">
                <a:lumMod val="25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779340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09800"/>
            <a:ext cx="8229600" cy="4572000"/>
          </a:xfrm>
        </p:spPr>
        <p:txBody>
          <a:bodyPr>
            <a:normAutofit/>
          </a:bodyPr>
          <a:lstStyle/>
          <a:p>
            <a:r>
              <a:rPr lang="en-US" dirty="0" smtClean="0"/>
              <a:t>Liberalism and its critics</a:t>
            </a:r>
          </a:p>
          <a:p>
            <a:r>
              <a:rPr lang="en-US" dirty="0" smtClean="0"/>
              <a:t>The history of liberalism in the West</a:t>
            </a:r>
          </a:p>
          <a:p>
            <a:r>
              <a:rPr lang="en-US" dirty="0" smtClean="0"/>
              <a:t>Secularism in Western history</a:t>
            </a:r>
            <a:endParaRPr lang="en-US" dirty="0"/>
          </a:p>
          <a:p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38200"/>
            <a:ext cx="8229600" cy="1219200"/>
          </a:xfrm>
          <a:ln w="6350" cap="rnd">
            <a:noFill/>
          </a:ln>
        </p:spPr>
        <p:txBody>
          <a:bodyPr vert="horz" rtlCol="0" anchor="b" anchorCtr="0">
            <a:normAutofit fontScale="90000"/>
          </a:bodyPr>
          <a:lstStyle/>
          <a:p>
            <a:pPr algn="ctr"/>
            <a:r>
              <a:rPr lang="en-US" dirty="0" smtClean="0"/>
              <a:t>Do post-colonial critiques of modernity differ from similar critiques in the West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6048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per">
  <a:themeElements>
    <a:clrScheme name="Custom 6">
      <a:dk1>
        <a:srgbClr val="0075A2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FFFF00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Custom 1">
      <a:majorFont>
        <a:latin typeface="Book Antiqua"/>
        <a:ea typeface=""/>
        <a:cs typeface=""/>
      </a:majorFont>
      <a:minorFont>
        <a:latin typeface="Garamond"/>
        <a:ea typeface=""/>
        <a:cs typeface=""/>
      </a:minorFont>
    </a:fontScheme>
    <a:fmtScheme name="Paper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10531</TotalTime>
  <Words>620</Words>
  <Application>Microsoft Office PowerPoint</Application>
  <PresentationFormat>On-screen Show (4:3)</PresentationFormat>
  <Paragraphs>113</Paragraphs>
  <Slides>20</Slides>
  <Notes>1</Notes>
  <HiddenSlides>1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6" baseType="lpstr">
      <vt:lpstr>Arial</vt:lpstr>
      <vt:lpstr>Book Antiqua</vt:lpstr>
      <vt:lpstr>Calibri</vt:lpstr>
      <vt:lpstr>Garamond</vt:lpstr>
      <vt:lpstr>Wingdings 2</vt:lpstr>
      <vt:lpstr>Paper</vt:lpstr>
      <vt:lpstr>Post-Colonial States  and the Struggle for Identity  in the Middle East  since World War Two</vt:lpstr>
      <vt:lpstr>Overview</vt:lpstr>
      <vt:lpstr>What does it mean to be post-colonial?</vt:lpstr>
      <vt:lpstr>Temporal definition</vt:lpstr>
      <vt:lpstr>Nature of states and politics</vt:lpstr>
      <vt:lpstr>Coups d’États and Revolutions in Post-Colonial Middle East and North Africa</vt:lpstr>
      <vt:lpstr>Post-colonialism or Authoritarianism?</vt:lpstr>
      <vt:lpstr>As a critique of modernity</vt:lpstr>
      <vt:lpstr>Do post-colonial critiques of modernity differ from similar critiques in the West</vt:lpstr>
      <vt:lpstr>Identity and Imperialism </vt:lpstr>
      <vt:lpstr>Ethnic Fabric of Middle East</vt:lpstr>
      <vt:lpstr>Religious Fabric of Middle East</vt:lpstr>
      <vt:lpstr>Case 1: Egypt from cosmopolitan to Arab</vt:lpstr>
      <vt:lpstr>Case 1: Egypt</vt:lpstr>
      <vt:lpstr>Case 1: Egypt</vt:lpstr>
      <vt:lpstr>Case 1: Iraq</vt:lpstr>
      <vt:lpstr>Case 3: Revolutionary Iran?</vt:lpstr>
      <vt:lpstr>How useful is the term post-colonialism?</vt:lpstr>
      <vt:lpstr>Questions?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Sunni-Shi‘a Divide in a Post-Arab Spring Middle East</dc:title>
  <dc:creator>Samuel Helfont</dc:creator>
  <cp:lastModifiedBy>samuel</cp:lastModifiedBy>
  <cp:revision>77</cp:revision>
  <dcterms:created xsi:type="dcterms:W3CDTF">2015-10-16T01:10:40Z</dcterms:created>
  <dcterms:modified xsi:type="dcterms:W3CDTF">2015-10-16T17:05:47Z</dcterms:modified>
</cp:coreProperties>
</file>